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2" r:id="rId2"/>
    <p:sldId id="393" r:id="rId3"/>
    <p:sldId id="278" r:id="rId4"/>
    <p:sldId id="296" r:id="rId5"/>
    <p:sldId id="297" r:id="rId6"/>
    <p:sldId id="300" r:id="rId7"/>
    <p:sldId id="299" r:id="rId8"/>
    <p:sldId id="395"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2" autoAdjust="0"/>
    <p:restoredTop sz="93725" autoAdjust="0"/>
  </p:normalViewPr>
  <p:slideViewPr>
    <p:cSldViewPr snapToGrid="0">
      <p:cViewPr varScale="1">
        <p:scale>
          <a:sx n="53" d="100"/>
          <a:sy n="53" d="100"/>
        </p:scale>
        <p:origin x="90" y="64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2020/5/6</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133239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a:t>ちょっと古いので</a:t>
            </a:r>
            <a:r>
              <a:rPr kumimoji="1" lang="en-US" altLang="ja-JP" dirty="0"/>
              <a:t>(</a:t>
            </a:r>
            <a:r>
              <a:rPr kumimoji="1" lang="ja-JP" altLang="en-US" dirty="0"/>
              <a:t>ただ最近も</a:t>
            </a:r>
            <a:r>
              <a:rPr kumimoji="1" lang="en-US" altLang="ja-JP" dirty="0"/>
              <a:t>CGF</a:t>
            </a:r>
            <a:r>
              <a:rPr kumimoji="1" lang="ja-JP" altLang="en-US" dirty="0"/>
              <a:t>に論文が出てたけど</a:t>
            </a:r>
            <a:r>
              <a:rPr kumimoji="1" lang="en-US" altLang="ja-JP" dirty="0"/>
              <a:t>…)</a:t>
            </a:r>
            <a:r>
              <a:rPr kumimoji="1" lang="ja-JP" altLang="en-US" dirty="0"/>
              <a:t>入れていない。</a:t>
            </a:r>
            <a:endParaRPr kumimoji="1" lang="en-US" altLang="ja-JP" dirty="0"/>
          </a:p>
          <a:p>
            <a:r>
              <a:rPr kumimoji="1" lang="en-US" altLang="ja-JP" dirty="0"/>
              <a:t>- </a:t>
            </a: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2020/5/6</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2020/5/6</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2020/5/6</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2020/5/6</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2020/5/6</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2020/5/6</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2020/5/6</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2020/5/6</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2020/5/6</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2020/5/6</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1.gif"/><Relationship Id="rId3" Type="http://schemas.microsoft.com/office/2007/relationships/hdphoto" Target="../media/hdphoto3.wdp"/><Relationship Id="rId7"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jpeg"/><Relationship Id="rId5" Type="http://schemas.microsoft.com/office/2007/relationships/hdphoto" Target="../media/hdphoto4.wdp"/><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85.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08.png"/><Relationship Id="rId10" Type="http://schemas.openxmlformats.org/officeDocument/2006/relationships/image" Target="../media/image103.png"/><Relationship Id="rId9" Type="http://schemas.openxmlformats.org/officeDocument/2006/relationships/image" Target="../media/image107.png"/><Relationship Id="rId1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18" Type="http://schemas.openxmlformats.org/officeDocument/2006/relationships/image" Target="../media/image116.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5.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5.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5.png"/><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14.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8.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0.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4.png"/><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37.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6.jpeg"/><Relationship Id="rId5" Type="http://schemas.microsoft.com/office/2007/relationships/hdphoto" Target="../media/hdphoto10.wdp"/><Relationship Id="rId10" Type="http://schemas.openxmlformats.org/officeDocument/2006/relationships/image" Target="../media/image135.png"/><Relationship Id="rId4" Type="http://schemas.openxmlformats.org/officeDocument/2006/relationships/image" Target="../media/image132.png"/><Relationship Id="rId9" Type="http://schemas.microsoft.com/office/2007/relationships/hdphoto" Target="../media/hdphoto12.wdp"/></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49.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3.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2.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4.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NULL"/><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r>
              <a:rPr lang="en-US" altLang="ja-JP" sz="5400" dirty="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353386" cy="5296829"/>
          </a:xfrm>
        </p:spPr>
        <p:txBody>
          <a:bodyPr>
            <a:normAutofit/>
          </a:bodyPr>
          <a:lstStyle/>
          <a:p>
            <a:pPr marL="0" indent="0">
              <a:spcBef>
                <a:spcPts val="600"/>
              </a:spcBef>
              <a:buNone/>
            </a:pPr>
            <a:r>
              <a:rPr lang="ja-JP" altLang="en-US" sz="6600" b="1" dirty="0"/>
              <a:t>閾値法</a:t>
            </a:r>
            <a:endParaRPr lang="en-US" altLang="ja-JP" sz="6600" b="1" dirty="0"/>
          </a:p>
          <a:p>
            <a:pPr marL="0" indent="0">
              <a:spcBef>
                <a:spcPts val="600"/>
              </a:spcBef>
              <a:buNone/>
            </a:pPr>
            <a:r>
              <a:rPr lang="en-US" altLang="ja-JP" sz="6600" b="1" dirty="0"/>
              <a:t>thresholding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a:t>閾値法とは</a:t>
            </a:r>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1C76E1C-F5A9-43FE-9D12-DB9E91385108}"/>
              </a:ext>
            </a:extLst>
          </p:cNvPr>
          <p:cNvPicPr>
            <a:picLocks noChangeAspect="1"/>
          </p:cNvPicPr>
          <p:nvPr/>
        </p:nvPicPr>
        <p:blipFill rotWithShape="1">
          <a:blip r:embed="rId2"/>
          <a:srcRect l="5462" t="14312" r="3692" b="40790"/>
          <a:stretch/>
        </p:blipFill>
        <p:spPr>
          <a:xfrm>
            <a:off x="2566456" y="1415690"/>
            <a:ext cx="3718829" cy="2237884"/>
          </a:xfrm>
          <a:prstGeom prst="rect">
            <a:avLst/>
          </a:prstGeom>
        </p:spPr>
      </p:pic>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11" name="コンテンツ プレースホルダー 2"/>
          <p:cNvSpPr>
            <a:spLocks noGrp="1"/>
          </p:cNvSpPr>
          <p:nvPr>
            <p:ph idx="1"/>
          </p:nvPr>
        </p:nvSpPr>
        <p:spPr>
          <a:xfrm>
            <a:off x="7114061" y="3746838"/>
            <a:ext cx="4636214" cy="2780962"/>
          </a:xfrm>
        </p:spPr>
        <p:txBody>
          <a:bodyPr>
            <a:normAutofit/>
          </a:bodyPr>
          <a:lstStyle/>
          <a:p>
            <a:pPr marL="0" indent="0">
              <a:lnSpc>
                <a:spcPct val="170000"/>
              </a:lnSpc>
              <a:spcBef>
                <a:spcPts val="0"/>
              </a:spcBef>
              <a:buNone/>
            </a:pPr>
            <a:r>
              <a:rPr lang="ja-JP" altLang="en-US" sz="2400" b="1" dirty="0"/>
              <a:t>大津法</a:t>
            </a:r>
            <a:endParaRPr lang="en-US" altLang="ja-JP" sz="2400" b="1" dirty="0"/>
          </a:p>
          <a:p>
            <a:pPr marL="0" indent="0">
              <a:lnSpc>
                <a:spcPct val="110000"/>
              </a:lnSpc>
              <a:spcBef>
                <a:spcPts val="1200"/>
              </a:spcBef>
              <a:buNone/>
            </a:pPr>
            <a:r>
              <a:rPr lang="ja-JP" altLang="en-US" sz="2400" dirty="0"/>
              <a:t>二峰性ヒストグラムを仮定し，二峰を最も良く</a:t>
            </a:r>
            <a:r>
              <a:rPr lang="en-US" altLang="ja-JP" sz="2400" dirty="0"/>
              <a:t>2</a:t>
            </a:r>
            <a:r>
              <a:rPr lang="ja-JP" altLang="en-US" sz="2400" dirty="0"/>
              <a:t>分割する閾値を自動計算する手法</a:t>
            </a:r>
            <a:endParaRPr lang="en-US" altLang="ja-JP" sz="2400" dirty="0"/>
          </a:p>
          <a:p>
            <a:pPr marL="0" indent="0">
              <a:lnSpc>
                <a:spcPct val="110000"/>
              </a:lnSpc>
              <a:spcBef>
                <a:spcPts val="1200"/>
              </a:spcBef>
              <a:buNone/>
            </a:pPr>
            <a:r>
              <a:rPr lang="ja-JP" altLang="en-US" sz="2000" dirty="0"/>
              <a:t>引用数</a:t>
            </a:r>
            <a:r>
              <a:rPr lang="en-US" altLang="ja-JP" sz="2000" dirty="0"/>
              <a:t>20k</a:t>
            </a:r>
            <a:r>
              <a:rPr lang="ja-JP" altLang="en-US" sz="2000" dirty="0"/>
              <a:t>を超える論文</a:t>
            </a:r>
            <a:endParaRPr lang="en-US" altLang="ja-JP" sz="2000" dirty="0"/>
          </a:p>
        </p:txBody>
      </p:sp>
      <p:sp>
        <p:nvSpPr>
          <p:cNvPr id="72" name="テキスト ボックス 71"/>
          <p:cNvSpPr txBox="1"/>
          <p:nvPr/>
        </p:nvSpPr>
        <p:spPr>
          <a:xfrm>
            <a:off x="7114060" y="2223869"/>
            <a:ext cx="4801314" cy="830997"/>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二峰を真ん中で分割するのが理想</a:t>
            </a:r>
          </a:p>
        </p:txBody>
      </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003563"/>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23" name="正方形/長方形 22"/>
          <p:cNvSpPr/>
          <p:nvPr/>
        </p:nvSpPr>
        <p:spPr>
          <a:xfrm>
            <a:off x="3348638" y="982979"/>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ヒストグラム</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pic>
        <p:nvPicPr>
          <p:cNvPr id="9" name="図 8">
            <a:extLst>
              <a:ext uri="{FF2B5EF4-FFF2-40B4-BE49-F238E27FC236}">
                <a16:creationId xmlns:a16="http://schemas.microsoft.com/office/drawing/2014/main" id="{400CB5B1-B135-4F3A-9604-6A9CE9EE7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2980" y="1809288"/>
            <a:ext cx="2237884" cy="1450688"/>
          </a:xfrm>
          <a:prstGeom prst="rect">
            <a:avLst/>
          </a:prstGeom>
        </p:spPr>
      </p:pic>
      <p:grpSp>
        <p:nvGrpSpPr>
          <p:cNvPr id="17" name="グループ化 16">
            <a:extLst>
              <a:ext uri="{FF2B5EF4-FFF2-40B4-BE49-F238E27FC236}">
                <a16:creationId xmlns:a16="http://schemas.microsoft.com/office/drawing/2014/main" id="{17FE20BA-0D84-41DC-8ED6-EC9230F4BAEF}"/>
              </a:ext>
            </a:extLst>
          </p:cNvPr>
          <p:cNvGrpSpPr/>
          <p:nvPr/>
        </p:nvGrpSpPr>
        <p:grpSpPr>
          <a:xfrm>
            <a:off x="710151" y="1608360"/>
            <a:ext cx="3014693" cy="4968508"/>
            <a:chOff x="710151" y="1608360"/>
            <a:chExt cx="3014693" cy="4968508"/>
          </a:xfrm>
        </p:grpSpPr>
        <p:grpSp>
          <p:nvGrpSpPr>
            <p:cNvPr id="6" name="グループ化 5"/>
            <p:cNvGrpSpPr/>
            <p:nvPr/>
          </p:nvGrpSpPr>
          <p:grpSpPr>
            <a:xfrm>
              <a:off x="2147585" y="1608360"/>
              <a:ext cx="1577259" cy="2985725"/>
              <a:chOff x="2147585" y="1608360"/>
              <a:chExt cx="1577259" cy="2985725"/>
            </a:xfrm>
          </p:grpSpPr>
          <p:cxnSp>
            <p:nvCxnSpPr>
              <p:cNvPr id="66" name="直線コネクタ 65"/>
              <p:cNvCxnSpPr/>
              <p:nvPr/>
            </p:nvCxnSpPr>
            <p:spPr>
              <a:xfrm flipV="1">
                <a:off x="3307543"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232401"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テキスト ボックス 72"/>
              <p:cNvSpPr txBox="1"/>
              <p:nvPr/>
            </p:nvSpPr>
            <p:spPr>
              <a:xfrm>
                <a:off x="2147585" y="4113326"/>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2" name="図 11">
              <a:extLst>
                <a:ext uri="{FF2B5EF4-FFF2-40B4-BE49-F238E27FC236}">
                  <a16:creationId xmlns:a16="http://schemas.microsoft.com/office/drawing/2014/main" id="{F9C8C284-2581-4372-A213-1077FA4A531E}"/>
                </a:ext>
              </a:extLst>
            </p:cNvPr>
            <p:cNvPicPr>
              <a:picLocks noChangeAspect="1"/>
            </p:cNvPicPr>
            <p:nvPr/>
          </p:nvPicPr>
          <p:blipFill rotWithShape="1">
            <a:blip r:embed="rId4"/>
            <a:srcRect l="49876" t="25504" r="3624" b="17522"/>
            <a:stretch/>
          </p:blipFill>
          <p:spPr>
            <a:xfrm rot="5400000">
              <a:off x="308655" y="4709250"/>
              <a:ext cx="2269114" cy="1466122"/>
            </a:xfrm>
            <a:prstGeom prst="rect">
              <a:avLst/>
            </a:prstGeom>
          </p:spPr>
        </p:pic>
      </p:grpSp>
      <p:grpSp>
        <p:nvGrpSpPr>
          <p:cNvPr id="18" name="グループ化 17">
            <a:extLst>
              <a:ext uri="{FF2B5EF4-FFF2-40B4-BE49-F238E27FC236}">
                <a16:creationId xmlns:a16="http://schemas.microsoft.com/office/drawing/2014/main" id="{0EE574E0-93C7-4604-80AC-577FB07ED43B}"/>
              </a:ext>
            </a:extLst>
          </p:cNvPr>
          <p:cNvGrpSpPr/>
          <p:nvPr/>
        </p:nvGrpSpPr>
        <p:grpSpPr>
          <a:xfrm>
            <a:off x="2910393" y="1608360"/>
            <a:ext cx="1909341" cy="4962473"/>
            <a:chOff x="2910393" y="1608360"/>
            <a:chExt cx="1909341" cy="4962473"/>
          </a:xfrm>
        </p:grpSpPr>
        <p:grpSp>
          <p:nvGrpSpPr>
            <p:cNvPr id="7" name="グループ化 6"/>
            <p:cNvGrpSpPr/>
            <p:nvPr/>
          </p:nvGrpSpPr>
          <p:grpSpPr>
            <a:xfrm>
              <a:off x="4271525" y="1608360"/>
              <a:ext cx="548209" cy="2987199"/>
              <a:chOff x="4271525" y="1608360"/>
              <a:chExt cx="548209" cy="2987199"/>
            </a:xfrm>
          </p:grpSpPr>
          <p:cxnSp>
            <p:nvCxnSpPr>
              <p:cNvPr id="61" name="直線コネクタ 60"/>
              <p:cNvCxnSpPr/>
              <p:nvPr/>
            </p:nvCxnSpPr>
            <p:spPr>
              <a:xfrm flipV="1">
                <a:off x="4301409"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427152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4" name="図 13">
              <a:extLst>
                <a:ext uri="{FF2B5EF4-FFF2-40B4-BE49-F238E27FC236}">
                  <a16:creationId xmlns:a16="http://schemas.microsoft.com/office/drawing/2014/main" id="{623249BA-2661-412D-8F83-4CFB35F78E6F}"/>
                </a:ext>
              </a:extLst>
            </p:cNvPr>
            <p:cNvPicPr>
              <a:picLocks noChangeAspect="1"/>
            </p:cNvPicPr>
            <p:nvPr/>
          </p:nvPicPr>
          <p:blipFill rotWithShape="1">
            <a:blip r:embed="rId5"/>
            <a:srcRect l="50000" t="24815" r="3623" b="18686"/>
            <a:stretch/>
          </p:blipFill>
          <p:spPr>
            <a:xfrm rot="5400000">
              <a:off x="2505809" y="4712341"/>
              <a:ext cx="2263076" cy="1453907"/>
            </a:xfrm>
            <a:prstGeom prst="rect">
              <a:avLst/>
            </a:prstGeom>
          </p:spPr>
        </p:pic>
      </p:grpSp>
      <p:grpSp>
        <p:nvGrpSpPr>
          <p:cNvPr id="19" name="グループ化 18">
            <a:extLst>
              <a:ext uri="{FF2B5EF4-FFF2-40B4-BE49-F238E27FC236}">
                <a16:creationId xmlns:a16="http://schemas.microsoft.com/office/drawing/2014/main" id="{792C5272-D2D6-41C8-BF33-0F01BA02022B}"/>
              </a:ext>
            </a:extLst>
          </p:cNvPr>
          <p:cNvGrpSpPr/>
          <p:nvPr/>
        </p:nvGrpSpPr>
        <p:grpSpPr>
          <a:xfrm>
            <a:off x="5098420" y="1608360"/>
            <a:ext cx="1947272" cy="4962477"/>
            <a:chOff x="5098420" y="1608360"/>
            <a:chExt cx="1947272" cy="4962477"/>
          </a:xfrm>
        </p:grpSpPr>
        <p:grpSp>
          <p:nvGrpSpPr>
            <p:cNvPr id="8" name="グループ化 7"/>
            <p:cNvGrpSpPr/>
            <p:nvPr/>
          </p:nvGrpSpPr>
          <p:grpSpPr>
            <a:xfrm>
              <a:off x="5252148" y="1608360"/>
              <a:ext cx="1793544" cy="2987199"/>
              <a:chOff x="5252148" y="1608360"/>
              <a:chExt cx="1793544" cy="2987199"/>
            </a:xfrm>
          </p:grpSpPr>
          <p:cxnSp>
            <p:nvCxnSpPr>
              <p:cNvPr id="67" name="直線コネクタ 66"/>
              <p:cNvCxnSpPr/>
              <p:nvPr/>
            </p:nvCxnSpPr>
            <p:spPr>
              <a:xfrm flipV="1">
                <a:off x="5252148"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287065"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テキスト ボックス 74"/>
              <p:cNvSpPr txBox="1"/>
              <p:nvPr/>
            </p:nvSpPr>
            <p:spPr>
              <a:xfrm>
                <a:off x="6532882"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5" name="図 14">
              <a:extLst>
                <a:ext uri="{FF2B5EF4-FFF2-40B4-BE49-F238E27FC236}">
                  <a16:creationId xmlns:a16="http://schemas.microsoft.com/office/drawing/2014/main" id="{EC22D07C-F669-4169-823A-95EB5D30001C}"/>
                </a:ext>
              </a:extLst>
            </p:cNvPr>
            <p:cNvPicPr>
              <a:picLocks noChangeAspect="1"/>
            </p:cNvPicPr>
            <p:nvPr/>
          </p:nvPicPr>
          <p:blipFill rotWithShape="1">
            <a:blip r:embed="rId6"/>
            <a:srcRect l="50000" t="24815" r="3623" b="18686"/>
            <a:stretch/>
          </p:blipFill>
          <p:spPr>
            <a:xfrm rot="5400000">
              <a:off x="4693832" y="4712342"/>
              <a:ext cx="2263083" cy="1453907"/>
            </a:xfrm>
            <a:prstGeom prst="rect">
              <a:avLst/>
            </a:prstGeom>
          </p:spPr>
        </p:pic>
      </p:grpSp>
    </p:spTree>
    <p:extLst>
      <p:ext uri="{BB962C8B-B14F-4D97-AF65-F5344CB8AC3E}">
        <p14:creationId xmlns:p14="http://schemas.microsoft.com/office/powerpoint/2010/main" val="297443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355027"/>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a:t>ヒストグラムの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117089"/>
            <a:ext cx="4844811" cy="2612031"/>
            <a:chOff x="1660053" y="2216055"/>
            <a:chExt cx="4844811" cy="2612031"/>
          </a:xfrm>
        </p:grpSpPr>
        <p:grpSp>
          <p:nvGrpSpPr>
            <p:cNvPr id="31" name="グループ化 30"/>
            <p:cNvGrpSpPr/>
            <p:nvPr/>
          </p:nvGrpSpPr>
          <p:grpSpPr>
            <a:xfrm>
              <a:off x="1660053" y="2216055"/>
              <a:ext cx="4844811" cy="2612031"/>
              <a:chOff x="1525433" y="2292255"/>
              <a:chExt cx="4844811" cy="2612031"/>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43" name="正方形/長方形 42"/>
                  <p:cNvSpPr/>
                  <p:nvPr/>
                </p:nvSpPr>
                <p:spPr>
                  <a:xfrm>
                    <a:off x="2363533" y="2292255"/>
                    <a:ext cx="3701078" cy="523220"/>
                  </a:xfrm>
                  <a:prstGeom prst="rect">
                    <a:avLst/>
                  </a:prstGeom>
                </p:spPr>
                <p:txBody>
                  <a:bodyPr wrap="none">
                    <a:spAutoFit/>
                  </a:bodyPr>
                  <a:lstStyle/>
                  <a:p>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a:rPr>
                              <m:t>𝑥</m:t>
                            </m:r>
                          </m:e>
                          <m:sub>
                            <m:r>
                              <a:rPr lang="en-US" altLang="ja-JP" sz="2800" i="1">
                                <a:latin typeface="Cambria Math"/>
                              </a:rPr>
                              <m:t>𝑖</m:t>
                            </m:r>
                          </m:sub>
                        </m:sSub>
                      </m:oMath>
                    </a14:m>
                    <a:r>
                      <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p:sp>
                <p:nvSpPr>
                  <p:cNvPr id="43" name="正方形/長方形 42"/>
                  <p:cNvSpPr>
                    <a:spLocks noRot="1" noChangeAspect="1" noMove="1" noResize="1" noEditPoints="1" noAdjustHandles="1" noChangeArrowheads="1" noChangeShapeType="1" noTextEdit="1"/>
                  </p:cNvSpPr>
                  <p:nvPr/>
                </p:nvSpPr>
                <p:spPr>
                  <a:xfrm>
                    <a:off x="2363533" y="2292255"/>
                    <a:ext cx="3701078" cy="523220"/>
                  </a:xfrm>
                  <a:prstGeom prst="rect">
                    <a:avLst/>
                  </a:prstGeom>
                  <a:blipFill>
                    <a:blip r:embed="rId4"/>
                    <a:stretch>
                      <a:fillRect t="-17442" r="-2142" b="-33721"/>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p:cNvCxnSpPr>
            <p:nvPr/>
          </p:nvCxnSpPr>
          <p:spPr>
            <a:xfrm>
              <a:off x="3001445" y="2603370"/>
              <a:ext cx="1316555" cy="1079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領域の分散の平均値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a:t>: </a:t>
            </a:r>
            <a:r>
              <a:rPr lang="ja-JP" altLang="en-US" sz="4000" dirty="0"/>
              <a:t>大津法</a:t>
            </a:r>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a:t>(</a:t>
            </a:r>
            <a:r>
              <a:rPr lang="ja-JP" altLang="en-US" sz="2400" dirty="0"/>
              <a:t>そうでない画像には使えない</a:t>
            </a:r>
            <a:r>
              <a:rPr lang="en-US" altLang="ja-JP" sz="2400" dirty="0"/>
              <a:t>)</a:t>
            </a:r>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a:t>まとめ </a:t>
            </a:r>
            <a:r>
              <a:rPr lang="en-US" altLang="ja-JP" sz="4000" dirty="0"/>
              <a:t>: </a:t>
            </a:r>
            <a:r>
              <a:rPr lang="ja-JP" altLang="en-US" sz="4000" dirty="0"/>
              <a:t>閾値法</a:t>
            </a:r>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閾値を自動計算する手法（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法）を紹介した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00.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01.</a:t>
            </a:r>
            <a:r>
              <a:rPr lang="ja-JP" altLang="en-US" sz="1800" dirty="0"/>
              <a:t>　特徴検出</a:t>
            </a:r>
            <a:r>
              <a:rPr lang="en-US" altLang="ja-JP" sz="1800" dirty="0"/>
              <a:t>1 		: </a:t>
            </a:r>
            <a:r>
              <a:rPr lang="ja-JP" altLang="en-US" sz="1800" dirty="0"/>
              <a:t>テンプレートマッチング、コーナー・エッジ検出</a:t>
            </a:r>
            <a:r>
              <a:rPr lang="en-US" altLang="ja-JP" sz="1800" dirty="0"/>
              <a:t>	</a:t>
            </a:r>
          </a:p>
          <a:p>
            <a:pPr marL="0" indent="0">
              <a:lnSpc>
                <a:spcPct val="100000"/>
              </a:lnSpc>
              <a:spcBef>
                <a:spcPts val="600"/>
              </a:spcBef>
              <a:spcAft>
                <a:spcPts val="600"/>
              </a:spcAft>
              <a:buNone/>
            </a:pPr>
            <a:r>
              <a:rPr lang="en-US" altLang="ja-JP" sz="1800" dirty="0"/>
              <a:t>02.   </a:t>
            </a:r>
            <a:r>
              <a:rPr lang="ja-JP" altLang="en-US" sz="1800" dirty="0"/>
              <a:t>特徴検出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p>
          <a:p>
            <a:pPr marL="0" indent="0">
              <a:lnSpc>
                <a:spcPct val="100000"/>
              </a:lnSpc>
              <a:spcBef>
                <a:spcPts val="600"/>
              </a:spcBef>
              <a:spcAft>
                <a:spcPts val="600"/>
              </a:spcAft>
              <a:buNone/>
            </a:pPr>
            <a:r>
              <a:rPr lang="en-US" altLang="ja-JP" sz="1800" dirty="0"/>
              <a:t>03.</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r>
              <a:rPr lang="en-US" altLang="ja-JP" sz="1800"/>
              <a:t>etc</a:t>
            </a:r>
            <a:r>
              <a:rPr lang="en-US" altLang="ja-JP" sz="1800" dirty="0"/>
              <a:t>	</a:t>
            </a:r>
            <a:endParaRPr kumimoji="1" lang="en-US" altLang="ja-JP" sz="1800" dirty="0"/>
          </a:p>
          <a:p>
            <a:pPr marL="0" indent="0">
              <a:lnSpc>
                <a:spcPct val="100000"/>
              </a:lnSpc>
              <a:spcBef>
                <a:spcPts val="600"/>
              </a:spcBef>
              <a:spcAft>
                <a:spcPts val="600"/>
              </a:spcAft>
              <a:buNone/>
            </a:pPr>
            <a:r>
              <a:rPr lang="en-US" altLang="ja-JP" sz="1800" dirty="0"/>
              <a:t>04.</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05.</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06.</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r>
              <a:rPr lang="en-US" altLang="ja-JP" sz="1800" dirty="0"/>
              <a:t>			</a:t>
            </a:r>
          </a:p>
          <a:p>
            <a:pPr marL="0" indent="0">
              <a:lnSpc>
                <a:spcPct val="100000"/>
              </a:lnSpc>
              <a:spcBef>
                <a:spcPts val="600"/>
              </a:spcBef>
              <a:spcAft>
                <a:spcPts val="600"/>
              </a:spcAft>
              <a:buNone/>
            </a:pPr>
            <a:r>
              <a:rPr lang="en-US" altLang="ja-JP" sz="1800" dirty="0">
                <a:solidFill>
                  <a:srgbClr val="0070C0"/>
                </a:solidFill>
              </a:rPr>
              <a:t>07.</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08.</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提出済み課題について，井尻に説明する時間を設ける</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09.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t>12.   </a:t>
            </a:r>
            <a:r>
              <a:rPr lang="ja-JP" altLang="en-US" sz="1800" dirty="0"/>
              <a:t>筆記試験</a:t>
            </a:r>
            <a:endParaRPr lang="en-US" altLang="ja-JP" sz="1800" dirty="0"/>
          </a:p>
        </p:txBody>
      </p:sp>
    </p:spTree>
    <p:extLst>
      <p:ext uri="{BB962C8B-B14F-4D97-AF65-F5344CB8AC3E}">
        <p14:creationId xmlns:p14="http://schemas.microsoft.com/office/powerpoint/2010/main" val="4005076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533000" cy="5296829"/>
          </a:xfrm>
        </p:spPr>
        <p:txBody>
          <a:bodyPr>
            <a:normAutofit/>
          </a:bodyPr>
          <a:lstStyle/>
          <a:p>
            <a:pPr marL="0" indent="0">
              <a:spcBef>
                <a:spcPts val="600"/>
              </a:spcBef>
              <a:buNone/>
            </a:pPr>
            <a:r>
              <a:rPr lang="ja-JP" altLang="en-US" sz="5400" b="1" dirty="0"/>
              <a:t>領域成長法</a:t>
            </a:r>
            <a:endParaRPr lang="en-US" altLang="ja-JP" sz="5400" b="1" dirty="0"/>
          </a:p>
          <a:p>
            <a:pPr marL="0" indent="0">
              <a:spcBef>
                <a:spcPts val="600"/>
              </a:spcBef>
              <a:buNone/>
            </a:pPr>
            <a:r>
              <a:rPr lang="en-US" altLang="ja-JP" sz="5400" b="1" dirty="0"/>
              <a:t>Region Growing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a:t>
                  </a: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配置・成長規則について多くの研究・開発がされている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領域成長法</a:t>
            </a:r>
            <a:r>
              <a:rPr lang="en-US" altLang="ja-JP" dirty="0"/>
              <a:t>: </a:t>
            </a:r>
            <a:r>
              <a:rPr lang="ja-JP" altLang="en-US" dirty="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前景領域</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のうち次式を満たすもの前景領域に追加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
        <p:nvSpPr>
          <p:cNvPr id="108" name="正方形/長方形 107">
            <a:extLst>
              <a:ext uri="{FF2B5EF4-FFF2-40B4-BE49-F238E27FC236}">
                <a16:creationId xmlns:a16="http://schemas.microsoft.com/office/drawing/2014/main" id="{412B1933-C029-47F6-8FC8-35B23491AEDE}"/>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65635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の要素とする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に追加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
        <p:nvSpPr>
          <p:cNvPr id="164" name="正方形/長方形 163">
            <a:extLst>
              <a:ext uri="{FF2B5EF4-FFF2-40B4-BE49-F238E27FC236}">
                <a16:creationId xmlns:a16="http://schemas.microsoft.com/office/drawing/2014/main" id="{E40DC66C-1096-4758-BFB8-AB0D231F617D}"/>
              </a:ext>
            </a:extLst>
          </p:cNvPr>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a:t>一様な画素値を持つ領域の分割に適する</a:t>
            </a:r>
            <a:endParaRPr lang="en-US" altLang="ja-JP" sz="3200" dirty="0"/>
          </a:p>
          <a:p>
            <a:pPr marL="0" indent="0">
              <a:buFont typeface="Arial" panose="020B0604020202020204" pitchFamily="34" charset="0"/>
              <a:buNone/>
            </a:pPr>
            <a:r>
              <a:rPr lang="ja-JP" altLang="en-US" sz="3200" dirty="0"/>
              <a:t>ぼけた境界では成長が止まりにくい</a:t>
            </a:r>
          </a:p>
        </p:txBody>
      </p:sp>
      <p:pic>
        <p:nvPicPr>
          <p:cNvPr id="1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17" y="2655509"/>
            <a:ext cx="3233057" cy="3293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pic>
        <p:nvPicPr>
          <p:cNvPr id="4" name="図 3">
            <a:extLst>
              <a:ext uri="{FF2B5EF4-FFF2-40B4-BE49-F238E27FC236}">
                <a16:creationId xmlns:a16="http://schemas.microsoft.com/office/drawing/2014/main" id="{ACA15851-BA09-4CAF-AC1D-7A441CCC3223}"/>
              </a:ext>
            </a:extLst>
          </p:cNvPr>
          <p:cNvPicPr>
            <a:picLocks noChangeAspect="1"/>
          </p:cNvPicPr>
          <p:nvPr/>
        </p:nvPicPr>
        <p:blipFill rotWithShape="1">
          <a:blip r:embed="rId3"/>
          <a:srcRect l="4817" t="11796" r="48611" b="8388"/>
          <a:stretch/>
        </p:blipFill>
        <p:spPr>
          <a:xfrm>
            <a:off x="6096000" y="2655509"/>
            <a:ext cx="3233057" cy="3426417"/>
          </a:xfrm>
          <a:prstGeom prst="rect">
            <a:avLst/>
          </a:prstGeom>
        </p:spPr>
      </p:pic>
    </p:spTree>
    <p:extLst>
      <p:ext uri="{BB962C8B-B14F-4D97-AF65-F5344CB8AC3E}">
        <p14:creationId xmlns:p14="http://schemas.microsoft.com/office/powerpoint/2010/main" val="4838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この地形の分水界を境界とする領域分割法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a:t>領域</a:t>
            </a:r>
            <a:r>
              <a:rPr lang="ja-JP" altLang="en-US" sz="3600" dirty="0"/>
              <a:t>成長法</a:t>
            </a:r>
            <a:r>
              <a:rPr lang="en-US" altLang="ja-JP" sz="3600" dirty="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全領域を同時に成長させ，異なる領域が接した部分を境界にする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a:t>領域</a:t>
            </a:r>
            <a:r>
              <a:rPr lang="ja-JP" altLang="en-US" sz="3600" dirty="0"/>
              <a:t>成長法</a:t>
            </a:r>
            <a:r>
              <a:rPr lang="en-US" altLang="ja-JP" sz="3600" dirty="0"/>
              <a:t>: </a:t>
            </a:r>
            <a:r>
              <a:rPr lang="ja-JP" altLang="en-US" sz="3600" dirty="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a:t>単純な二値化 </a:t>
            </a:r>
            <a:r>
              <a:rPr lang="en-US" altLang="ja-JP" sz="2400" dirty="0"/>
              <a:t>/ Seeded Region Growing(</a:t>
            </a:r>
            <a:r>
              <a:rPr lang="ja-JP" altLang="en-US" sz="2400" dirty="0"/>
              <a:t>多値化</a:t>
            </a:r>
            <a:r>
              <a:rPr lang="en-US" altLang="ja-JP" sz="2400" dirty="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p>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and Parallelization Strategies, 2000.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クラスタリング</a:t>
            </a:r>
            <a:endParaRPr lang="en-US" altLang="ja-JP" sz="5400" b="1" dirty="0"/>
          </a:p>
          <a:p>
            <a:pPr marL="0" indent="0">
              <a:spcBef>
                <a:spcPts val="600"/>
              </a:spcBef>
              <a:buNone/>
            </a:pPr>
            <a:r>
              <a:rPr lang="en-US" altLang="ja-JP" sz="5400" b="1" dirty="0"/>
              <a:t>clustering</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a:t>クラスタリングによる領域分割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a:t>配置し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[3] 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             </a:t>
            </a:r>
            <a:r>
              <a:rPr lang="en-US" altLang="ja-JP" dirty="0"/>
              <a:t>(</a:t>
            </a:r>
            <a:r>
              <a:rPr lang="ja-JP" altLang="en-US" dirty="0"/>
              <a:t>後半へ</a:t>
            </a:r>
            <a:r>
              <a:rPr lang="en-US" altLang="ja-JP" dirty="0"/>
              <a:t>)</a:t>
            </a:r>
          </a:p>
          <a:p>
            <a:pPr>
              <a:spcBef>
                <a:spcPts val="600"/>
              </a:spcBef>
            </a:pPr>
            <a:r>
              <a:rPr lang="ja-JP" altLang="en-US" dirty="0"/>
              <a:t>動的輪郭モデル </a:t>
            </a:r>
            <a:r>
              <a:rPr lang="en-US" altLang="ja-JP" dirty="0"/>
              <a:t>(</a:t>
            </a:r>
            <a:r>
              <a:rPr lang="ja-JP" altLang="en-US" dirty="0"/>
              <a:t>割愛</a:t>
            </a:r>
            <a:r>
              <a:rPr lang="en-US" altLang="ja-JP" dirty="0"/>
              <a:t>)</a:t>
            </a:r>
          </a:p>
          <a:p>
            <a:pPr>
              <a:spcBef>
                <a:spcPts val="600"/>
              </a:spcBef>
            </a:pPr>
            <a:r>
              <a:rPr lang="ja-JP" altLang="en-US" dirty="0"/>
              <a:t>グラフカット法</a:t>
            </a:r>
            <a:endParaRPr lang="en-US" altLang="ja-JP" dirty="0"/>
          </a:p>
          <a:p>
            <a:pPr>
              <a:spcBef>
                <a:spcPts val="600"/>
              </a:spcBef>
            </a:pPr>
            <a:r>
              <a:rPr lang="ja-JP" altLang="en-US" dirty="0"/>
              <a:t>曲面再構成法 　</a:t>
            </a:r>
            <a:r>
              <a:rPr lang="en-US" altLang="ja-JP" dirty="0"/>
              <a:t>(</a:t>
            </a:r>
            <a:r>
              <a:rPr lang="ja-JP" altLang="en-US" dirty="0"/>
              <a:t>割愛</a:t>
            </a:r>
            <a:r>
              <a:rPr lang="en-US" altLang="ja-JP" dirty="0"/>
              <a:t>)</a:t>
            </a:r>
          </a:p>
          <a:p>
            <a:pPr>
              <a:spcBef>
                <a:spcPts val="600"/>
              </a:spcBef>
            </a:pPr>
            <a:r>
              <a:rPr lang="ja-JP" altLang="en-US" dirty="0"/>
              <a:t>深層学習 </a:t>
            </a:r>
            <a:r>
              <a:rPr lang="en-US" altLang="ja-JP" dirty="0"/>
              <a:t>		</a:t>
            </a:r>
            <a:r>
              <a:rPr lang="ja-JP" altLang="en-US" dirty="0"/>
              <a:t> </a:t>
            </a:r>
            <a:r>
              <a:rPr lang="en-US" altLang="ja-JP" dirty="0"/>
              <a:t>(</a:t>
            </a:r>
            <a:r>
              <a:rPr lang="ja-JP" altLang="en-US" dirty="0"/>
              <a:t>割愛・後半に概要紹介</a:t>
            </a:r>
            <a:r>
              <a:rPr lang="en-US" altLang="ja-JP" dirty="0"/>
              <a:t>)</a:t>
            </a:r>
          </a:p>
        </p:txBody>
      </p:sp>
      <p:sp>
        <p:nvSpPr>
          <p:cNvPr id="4" name="テキスト ボックス 3"/>
          <p:cNvSpPr txBox="1"/>
          <p:nvPr/>
        </p:nvSpPr>
        <p:spPr>
          <a:xfrm>
            <a:off x="8235030" y="4738549"/>
            <a:ext cx="3878049" cy="1754326"/>
          </a:xfrm>
          <a:prstGeom prst="rect">
            <a:avLst/>
          </a:prstGeom>
          <a:noFill/>
        </p:spPr>
        <p:txBody>
          <a:bodyPr wrap="none" rtlCol="0">
            <a:spAutoFit/>
          </a:bodyPr>
          <a:lstStyle/>
          <a:p>
            <a:pPr algn="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9595651D-F906-4FD1-A03C-08675DCD1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452" y="2983873"/>
            <a:ext cx="1492655" cy="1458889"/>
          </a:xfrm>
          <a:prstGeom prst="rect">
            <a:avLst/>
          </a:prstGeom>
        </p:spPr>
      </p:pic>
      <p:cxnSp>
        <p:nvCxnSpPr>
          <p:cNvPr id="44" name="直線矢印コネクタ 43">
            <a:extLst>
              <a:ext uri="{FF2B5EF4-FFF2-40B4-BE49-F238E27FC236}">
                <a16:creationId xmlns:a16="http://schemas.microsoft.com/office/drawing/2014/main" id="{EE833A81-EEE7-49BF-835C-AB56448BE9A4}"/>
              </a:ext>
            </a:extLst>
          </p:cNvPr>
          <p:cNvCxnSpPr>
            <a:cxnSpLocks/>
          </p:cNvCxnSpPr>
          <p:nvPr/>
        </p:nvCxnSpPr>
        <p:spPr>
          <a:xfrm flipV="1">
            <a:off x="4732077" y="5603889"/>
            <a:ext cx="2475534" cy="38807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EEA144F6-CF2D-4DEA-8A3E-47C1C6D3A6E7}"/>
              </a:ext>
            </a:extLst>
          </p:cNvPr>
          <p:cNvPicPr>
            <a:picLocks noChangeAspect="1"/>
          </p:cNvPicPr>
          <p:nvPr/>
        </p:nvPicPr>
        <p:blipFill rotWithShape="1">
          <a:blip r:embed="rId3">
            <a:clrChange>
              <a:clrFrom>
                <a:srgbClr val="FFFFFF"/>
              </a:clrFrom>
              <a:clrTo>
                <a:srgbClr val="FFFFFF">
                  <a:alpha val="0"/>
                </a:srgbClr>
              </a:clrTo>
            </a:clrChange>
          </a:blip>
          <a:srcRect l="26027" t="12953" r="28690" b="18924"/>
          <a:stretch/>
        </p:blipFill>
        <p:spPr>
          <a:xfrm>
            <a:off x="4611944" y="4860193"/>
            <a:ext cx="2352675" cy="1880236"/>
          </a:xfrm>
          <a:prstGeom prst="rect">
            <a:avLst/>
          </a:prstGeom>
        </p:spPr>
      </p:pic>
      <p:sp>
        <p:nvSpPr>
          <p:cNvPr id="2" name="タイトル 1"/>
          <p:cNvSpPr>
            <a:spLocks noGrp="1"/>
          </p:cNvSpPr>
          <p:nvPr>
            <p:ph type="title"/>
          </p:nvPr>
        </p:nvSpPr>
        <p:spPr>
          <a:xfrm>
            <a:off x="609599" y="296183"/>
            <a:ext cx="11473211" cy="733270"/>
          </a:xfrm>
        </p:spPr>
        <p:txBody>
          <a:bodyPr/>
          <a:lstStyle/>
          <a:p>
            <a:r>
              <a:rPr kumimoji="1" lang="ja-JP" altLang="en-US" dirty="0"/>
              <a:t>特徴空間とは</a:t>
            </a:r>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特徴空間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7"/>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8"/>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17169" cy="4743918"/>
            <a:chOff x="4368952" y="2159815"/>
            <a:chExt cx="3017169" cy="4743918"/>
          </a:xfrm>
        </p:grpSpPr>
        <p:grpSp>
          <p:nvGrpSpPr>
            <p:cNvPr id="17" name="グループ化 16"/>
            <p:cNvGrpSpPr/>
            <p:nvPr/>
          </p:nvGrpSpPr>
          <p:grpSpPr>
            <a:xfrm>
              <a:off x="4368952" y="4631166"/>
              <a:ext cx="3017169" cy="2272567"/>
              <a:chOff x="3263519" y="3040856"/>
              <a:chExt cx="3017169" cy="2272567"/>
            </a:xfrm>
          </p:grpSpPr>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a:cxnSpLocks/>
              </p:cNvCxnSpPr>
              <p:nvPr/>
            </p:nvCxnSpPr>
            <p:spPr>
              <a:xfrm>
                <a:off x="3619500" y="4402931"/>
                <a:ext cx="555727" cy="74454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698384" y="3624719"/>
                <a:ext cx="582304" cy="400110"/>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rPr>
                <a:t>空間</a:t>
              </a: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をランダムに割り当てる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最も近いクラスタに割り当てる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変化がなくなるまで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入力点群</a:t>
              </a: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a:t>k</a:t>
            </a:r>
            <a:r>
              <a:rPr kumimoji="1" lang="en-US" altLang="ja-JP" dirty="0"/>
              <a:t>-means clustering (</a:t>
            </a:r>
            <a:r>
              <a:rPr kumimoji="1" lang="en-US" altLang="ja-JP" i="1" dirty="0"/>
              <a:t>k</a:t>
            </a:r>
            <a:r>
              <a:rPr kumimoji="1" lang="en-US" altLang="ja-JP" dirty="0"/>
              <a:t>-</a:t>
            </a:r>
            <a:r>
              <a:rPr kumimoji="1" lang="ja-JP" altLang="en-US" dirty="0"/>
              <a:t>平均法</a:t>
            </a:r>
            <a:r>
              <a:rPr kumimoji="1" lang="en-US" altLang="ja-JP" dirty="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a:t>
            </a: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アルゴリズムが単純で実装が楽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サイズの小さなクラスタ分割が行える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a:t>Mean-Shift</a:t>
            </a:r>
            <a:r>
              <a:rPr lang="ja-JP" altLang="en-US" sz="3600" dirty="0"/>
              <a:t> </a:t>
            </a:r>
            <a:r>
              <a:rPr lang="en-US" altLang="ja-JP" sz="3600" dirty="0"/>
              <a:t>Clustering</a:t>
            </a:r>
            <a:r>
              <a:rPr lang="ja-JP" altLang="en-US" sz="3600" dirty="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を行い、近い点に収束した画素を同一クラスタにする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a:t>クラスタリングによる領域分割： 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特徴空間の選択</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クラスタの発見法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教師無し（正解データセット無し）学習の一種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空間の画素の分布</a:t>
              </a: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5400" b="1" dirty="0"/>
              <a:t>識別器</a:t>
            </a:r>
            <a:endParaRPr lang="en-US" altLang="ja-JP" sz="4000" b="1"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a:t>識別器による領域分割</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りんご</a:t>
              </a: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みかん</a:t>
              </a: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特徴空間</a:t>
            </a: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法則を学習し，</a:t>
            </a:r>
            <a:r>
              <a:rPr lang="ja-JP" altLang="en-US" sz="2400" dirty="0"/>
              <a:t>未知</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動的輪郭モデル</a:t>
            </a:r>
            <a:endParaRPr lang="en-US" altLang="ja-JP" sz="4000"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
        <p:nvSpPr>
          <p:cNvPr id="5" name="正方形/長方形 4">
            <a:extLst>
              <a:ext uri="{FF2B5EF4-FFF2-40B4-BE49-F238E27FC236}">
                <a16:creationId xmlns:a16="http://schemas.microsoft.com/office/drawing/2014/main" id="{E4606BB7-0BC3-4D31-97CC-A56866E9092A}"/>
              </a:ext>
            </a:extLst>
          </p:cNvPr>
          <p:cNvSpPr/>
          <p:nvPr/>
        </p:nvSpPr>
        <p:spPr>
          <a:xfrm>
            <a:off x="9879704" y="6073170"/>
            <a:ext cx="1723549" cy="784830"/>
          </a:xfrm>
          <a:prstGeom prst="rect">
            <a:avLst/>
          </a:prstGeom>
        </p:spPr>
        <p:txBody>
          <a:bodyPr wrap="none">
            <a:spAutoFit/>
          </a:bodyPr>
          <a:lstStyle/>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概要のみ紹介</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67638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a:t>動的輪郭法（</a:t>
            </a:r>
            <a:r>
              <a:rPr lang="en-US" altLang="ja-JP" sz="3200" dirty="0"/>
              <a:t>Active Contours</a:t>
            </a:r>
            <a:r>
              <a:rPr lang="ja-JP" altLang="en-US" sz="3200" dirty="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領域境界を徐々に変形する手法</a:t>
            </a:r>
            <a:endParaRPr lang="en-US" altLang="ja-JP" dirty="0"/>
          </a:p>
          <a:p>
            <a:r>
              <a:rPr lang="ja-JP" altLang="en-US" sz="2400" dirty="0"/>
              <a:t>境界形状を滑らかに</a:t>
            </a:r>
            <a:endParaRPr lang="en-US" altLang="ja-JP" sz="2400" dirty="0"/>
          </a:p>
          <a:p>
            <a:r>
              <a:rPr lang="ja-JP" altLang="en-US" sz="2400" dirty="0"/>
              <a:t>境界が画像のエッジを通るよう</a:t>
            </a:r>
            <a:endParaRPr lang="en-US" altLang="ja-JP" sz="2400" dirty="0"/>
          </a:p>
          <a:p>
            <a:pPr marL="0" indent="0">
              <a:buNone/>
            </a:pPr>
            <a:endParaRPr lang="en-US" altLang="ja-JP" sz="2400" dirty="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データは理研・画像情報処理研究チームより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pic>
        <p:nvPicPr>
          <p:cNvPr id="12" name="図 11">
            <a:extLst>
              <a:ext uri="{FF2B5EF4-FFF2-40B4-BE49-F238E27FC236}">
                <a16:creationId xmlns:a16="http://schemas.microsoft.com/office/drawing/2014/main" id="{02F36041-D619-43A4-A81D-F0F70FE81C63}"/>
              </a:ext>
            </a:extLst>
          </p:cNvPr>
          <p:cNvPicPr>
            <a:picLocks noChangeAspect="1"/>
          </p:cNvPicPr>
          <p:nvPr/>
        </p:nvPicPr>
        <p:blipFill rotWithShape="1">
          <a:blip r:embed="rId3"/>
          <a:srcRect l="5601" t="12655" r="67548" b="39626"/>
          <a:stretch/>
        </p:blipFill>
        <p:spPr>
          <a:xfrm>
            <a:off x="8441444" y="854808"/>
            <a:ext cx="2419350" cy="2190750"/>
          </a:xfrm>
          <a:prstGeom prst="rect">
            <a:avLst/>
          </a:prstGeom>
        </p:spPr>
      </p:pic>
      <p:pic>
        <p:nvPicPr>
          <p:cNvPr id="13" name="図 12">
            <a:extLst>
              <a:ext uri="{FF2B5EF4-FFF2-40B4-BE49-F238E27FC236}">
                <a16:creationId xmlns:a16="http://schemas.microsoft.com/office/drawing/2014/main" id="{2B45F441-ED41-4577-B60A-FC99BE530682}"/>
              </a:ext>
            </a:extLst>
          </p:cNvPr>
          <p:cNvPicPr>
            <a:picLocks noChangeAspect="1"/>
          </p:cNvPicPr>
          <p:nvPr/>
        </p:nvPicPr>
        <p:blipFill rotWithShape="1">
          <a:blip r:embed="rId4"/>
          <a:srcRect l="5602" t="9920" r="67548" b="42361"/>
          <a:stretch/>
        </p:blipFill>
        <p:spPr>
          <a:xfrm>
            <a:off x="8387622" y="3989510"/>
            <a:ext cx="2419350" cy="2190750"/>
          </a:xfrm>
          <a:prstGeom prst="rect">
            <a:avLst/>
          </a:prstGeom>
        </p:spPr>
      </p:pic>
    </p:spTree>
    <p:extLst>
      <p:ext uri="{BB962C8B-B14F-4D97-AF65-F5344CB8AC3E}">
        <p14:creationId xmlns:p14="http://schemas.microsoft.com/office/powerpoint/2010/main" val="902525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弧長に対応する項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曲率に対応する項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a:t>』</a:t>
            </a:r>
            <a:r>
              <a:rPr lang="ja-JP" altLang="en-US" sz="2400" dirty="0"/>
              <a:t>とも呼ばれる</a:t>
            </a:r>
            <a:endParaRPr lang="en-US" altLang="ja-JP" sz="2400" dirty="0"/>
          </a:p>
          <a:p>
            <a:pPr>
              <a:spcBef>
                <a:spcPts val="1800"/>
              </a:spcBef>
            </a:pPr>
            <a:r>
              <a:rPr lang="en-US" altLang="ja-JP" sz="2400" dirty="0"/>
              <a:t>Vision/Graphics/Image Processing </a:t>
            </a:r>
            <a:r>
              <a:rPr lang="ja-JP" altLang="en-US" sz="2400" dirty="0"/>
              <a:t>分野において重要な課題</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左式は連結部分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33D44020-B3EE-474F-80F6-3F5CB6C30EBF}"/>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2693976" y="1811657"/>
            <a:ext cx="1623140" cy="1568385"/>
          </a:xfrm>
          <a:prstGeom prst="rect">
            <a:avLst/>
          </a:prstGeom>
        </p:spPr>
      </p:pic>
      <p:pic>
        <p:nvPicPr>
          <p:cNvPr id="58" name="図 57">
            <a:extLst>
              <a:ext uri="{FF2B5EF4-FFF2-40B4-BE49-F238E27FC236}">
                <a16:creationId xmlns:a16="http://schemas.microsoft.com/office/drawing/2014/main" id="{CE4762E1-3FFE-4572-93F0-19F3D871A9CC}"/>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1049004" y="1811657"/>
            <a:ext cx="1623140" cy="1568385"/>
          </a:xfrm>
          <a:prstGeom prst="rect">
            <a:avLst/>
          </a:prstGeom>
        </p:spPr>
      </p:pic>
      <p:pic>
        <p:nvPicPr>
          <p:cNvPr id="56" name="図 55">
            <a:extLst>
              <a:ext uri="{FF2B5EF4-FFF2-40B4-BE49-F238E27FC236}">
                <a16:creationId xmlns:a16="http://schemas.microsoft.com/office/drawing/2014/main" id="{CC661F0F-3B80-4D4C-AABC-776B0D756558}"/>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4296649" y="1811657"/>
            <a:ext cx="1623140" cy="1568385"/>
          </a:xfrm>
          <a:prstGeom prst="rect">
            <a:avLst/>
          </a:prstGeom>
        </p:spPr>
      </p:pic>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a:t>色々な最適化法が考えられる</a:t>
            </a:r>
            <a:r>
              <a:rPr lang="ja-JP" altLang="en-US" dirty="0"/>
              <a:t>がここでは貪欲法を紹介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a:t>Snakes</a:t>
            </a:r>
            <a:r>
              <a:rPr lang="ja-JP" altLang="en-US" sz="3600" dirty="0"/>
              <a:t>法の最適化</a:t>
            </a:r>
            <a:r>
              <a:rPr lang="en-US" altLang="ja-JP" sz="3600" dirty="0"/>
              <a:t> </a:t>
            </a:r>
            <a:endParaRPr kumimoji="1" lang="ja-JP" altLang="en-US" sz="3600" dirty="0"/>
          </a:p>
        </p:txBody>
      </p:sp>
      <p:grpSp>
        <p:nvGrpSpPr>
          <p:cNvPr id="5" name="グループ化 4"/>
          <p:cNvGrpSpPr/>
          <p:nvPr/>
        </p:nvGrpSpPr>
        <p:grpSpPr>
          <a:xfrm>
            <a:off x="1197848" y="1920877"/>
            <a:ext cx="4262279" cy="1431925"/>
            <a:chOff x="4064000" y="1457325"/>
            <a:chExt cx="4262279" cy="1431925"/>
          </a:xfrm>
        </p:grpSpPr>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499985" y="1790700"/>
              <a:ext cx="8262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704850 w 711994"/>
                <a:gd name="connsiteY8" fmla="*/ 126206 h 845344"/>
                <a:gd name="connsiteX9" fmla="*/ 390525 w 711994"/>
                <a:gd name="connsiteY9" fmla="*/ 2382 h 845344"/>
                <a:gd name="connsiteX10" fmla="*/ 150019 w 711994"/>
                <a:gd name="connsiteY10" fmla="*/ 0 h 845344"/>
                <a:gd name="connsiteX0" fmla="*/ 264319 w 826294"/>
                <a:gd name="connsiteY0" fmla="*/ 0 h 845344"/>
                <a:gd name="connsiteX1" fmla="*/ 114300 w 826294"/>
                <a:gd name="connsiteY1" fmla="*/ 178594 h 845344"/>
                <a:gd name="connsiteX2" fmla="*/ 0 w 826294"/>
                <a:gd name="connsiteY2" fmla="*/ 490538 h 845344"/>
                <a:gd name="connsiteX3" fmla="*/ 188119 w 826294"/>
                <a:gd name="connsiteY3" fmla="*/ 776288 h 845344"/>
                <a:gd name="connsiteX4" fmla="*/ 438150 w 826294"/>
                <a:gd name="connsiteY4" fmla="*/ 845344 h 845344"/>
                <a:gd name="connsiteX5" fmla="*/ 459581 w 826294"/>
                <a:gd name="connsiteY5" fmla="*/ 842963 h 845344"/>
                <a:gd name="connsiteX6" fmla="*/ 752475 w 826294"/>
                <a:gd name="connsiteY6" fmla="*/ 723900 h 845344"/>
                <a:gd name="connsiteX7" fmla="*/ 826294 w 826294"/>
                <a:gd name="connsiteY7" fmla="*/ 469106 h 845344"/>
                <a:gd name="connsiteX8" fmla="*/ 819150 w 826294"/>
                <a:gd name="connsiteY8" fmla="*/ 126206 h 845344"/>
                <a:gd name="connsiteX9" fmla="*/ 504825 w 826294"/>
                <a:gd name="connsiteY9" fmla="*/ 2382 h 845344"/>
                <a:gd name="connsiteX10" fmla="*/ 264319 w 8262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294" h="845344">
                  <a:moveTo>
                    <a:pt x="264319" y="0"/>
                  </a:moveTo>
                  <a:lnTo>
                    <a:pt x="114300" y="178594"/>
                  </a:lnTo>
                  <a:lnTo>
                    <a:pt x="0" y="490538"/>
                  </a:lnTo>
                  <a:lnTo>
                    <a:pt x="188119" y="776288"/>
                  </a:lnTo>
                  <a:lnTo>
                    <a:pt x="438150" y="845344"/>
                  </a:lnTo>
                  <a:lnTo>
                    <a:pt x="459581" y="842963"/>
                  </a:lnTo>
                  <a:lnTo>
                    <a:pt x="752475" y="723900"/>
                  </a:lnTo>
                  <a:lnTo>
                    <a:pt x="826294" y="469106"/>
                  </a:lnTo>
                  <a:lnTo>
                    <a:pt x="819150" y="126206"/>
                  </a:lnTo>
                  <a:lnTo>
                    <a:pt x="504825" y="2382"/>
                  </a:lnTo>
                  <a:lnTo>
                    <a:pt x="2643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に訪問中，局所コストが最小となる近傍画素へ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頂点の移動量が閾値以下になるまで，又は，決められた回数，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10">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2"/>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4"/>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5"/>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a:t>Snakes</a:t>
            </a:r>
            <a:r>
              <a:rPr kumimoji="1" lang="ja-JP" altLang="en-US" sz="3600" dirty="0"/>
              <a:t>法の特徴</a:t>
            </a:r>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a:t>Level set</a:t>
            </a:r>
            <a:r>
              <a:rPr kumimoji="1" lang="ja-JP" altLang="en-US" dirty="0"/>
              <a:t>法</a:t>
            </a:r>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844312" y="3412466"/>
            <a:ext cx="8471692" cy="1460523"/>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a:t>Level</a:t>
            </a:r>
            <a:r>
              <a:rPr kumimoji="1" lang="ja-JP" altLang="en-US" dirty="0"/>
              <a:t> </a:t>
            </a:r>
            <a:r>
              <a:rPr kumimoji="1" lang="en-US" altLang="ja-JP" dirty="0"/>
              <a:t>set</a:t>
            </a:r>
            <a:r>
              <a:rPr kumimoji="1" lang="ja-JP" altLang="en-US" dirty="0"/>
              <a:t>法</a:t>
            </a:r>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収束するまで曲線を変形する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9" name="グループ化 8"/>
          <p:cNvGrpSpPr/>
          <p:nvPr/>
        </p:nvGrpSpPr>
        <p:grpSpPr>
          <a:xfrm>
            <a:off x="1405712" y="3496228"/>
            <a:ext cx="8524607" cy="1469646"/>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正方形/長方形 19"/>
          <p:cNvSpPr/>
          <p:nvPr/>
        </p:nvSpPr>
        <p:spPr>
          <a:xfrm>
            <a:off x="11127547" y="0"/>
            <a:ext cx="1107996"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曲率の定義</a:t>
            </a: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a:t>Level</a:t>
            </a:r>
            <a:r>
              <a:rPr kumimoji="1" lang="ja-JP" altLang="en-US" dirty="0"/>
              <a:t> </a:t>
            </a:r>
            <a:r>
              <a:rPr kumimoji="1" lang="en-US" altLang="ja-JP" dirty="0"/>
              <a:t>set</a:t>
            </a:r>
            <a:r>
              <a:rPr kumimoji="1" lang="ja-JP" altLang="en-US" dirty="0"/>
              <a:t>法の特徴</a:t>
            </a: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a:p>
              <a:p>
                <a:pPr marL="0" indent="0">
                  <a:lnSpc>
                    <a:spcPct val="100000"/>
                  </a:lnSpc>
                  <a:buNone/>
                </a:pPr>
                <a:r>
                  <a:rPr lang="ja-JP" altLang="en-US" sz="2400" b="1" dirty="0"/>
                  <a:t>欠点</a:t>
                </a:r>
                <a:endParaRPr lang="en-US" altLang="ja-JP" sz="2400" b="1" dirty="0"/>
              </a:p>
              <a:p>
                <a:pPr>
                  <a:lnSpc>
                    <a:spcPct val="100000"/>
                  </a:lnSpc>
                </a:pPr>
                <a:r>
                  <a:rPr lang="ja-JP" altLang="en-US" sz="2400" dirty="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pic>
        <p:nvPicPr>
          <p:cNvPr id="8" name="図 7">
            <a:extLst>
              <a:ext uri="{FF2B5EF4-FFF2-40B4-BE49-F238E27FC236}">
                <a16:creationId xmlns:a16="http://schemas.microsoft.com/office/drawing/2014/main" id="{CD734618-3DAC-450D-B4CC-C69A9E192FA8}"/>
              </a:ext>
            </a:extLst>
          </p:cNvPr>
          <p:cNvPicPr>
            <a:picLocks noChangeAspect="1"/>
          </p:cNvPicPr>
          <p:nvPr/>
        </p:nvPicPr>
        <p:blipFill rotWithShape="1">
          <a:blip r:embed="rId7"/>
          <a:srcRect l="4607" t="25425" r="54147" b="3259"/>
          <a:stretch/>
        </p:blipFill>
        <p:spPr>
          <a:xfrm>
            <a:off x="6840808" y="4018565"/>
            <a:ext cx="2502700" cy="2204761"/>
          </a:xfrm>
          <a:prstGeom prst="rect">
            <a:avLst/>
          </a:prstGeom>
        </p:spPr>
      </p:pic>
      <p:pic>
        <p:nvPicPr>
          <p:cNvPr id="11" name="図 10">
            <a:extLst>
              <a:ext uri="{FF2B5EF4-FFF2-40B4-BE49-F238E27FC236}">
                <a16:creationId xmlns:a16="http://schemas.microsoft.com/office/drawing/2014/main" id="{4C0B07E5-44F1-4333-8791-3F7E2D4BB6E5}"/>
              </a:ext>
            </a:extLst>
          </p:cNvPr>
          <p:cNvPicPr>
            <a:picLocks noChangeAspect="1"/>
          </p:cNvPicPr>
          <p:nvPr/>
        </p:nvPicPr>
        <p:blipFill rotWithShape="1">
          <a:blip r:embed="rId7"/>
          <a:srcRect l="53383" t="15806" r="12892" b="14181"/>
          <a:stretch/>
        </p:blipFill>
        <p:spPr>
          <a:xfrm>
            <a:off x="9644228" y="4033005"/>
            <a:ext cx="1990294" cy="2105249"/>
          </a:xfrm>
          <a:prstGeom prst="rect">
            <a:avLst/>
          </a:prstGeom>
        </p:spPr>
      </p:pic>
    </p:spTree>
    <p:extLst>
      <p:ext uri="{BB962C8B-B14F-4D97-AF65-F5344CB8AC3E}">
        <p14:creationId xmlns:p14="http://schemas.microsoft.com/office/powerpoint/2010/main" val="413977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まとめ</a:t>
            </a:r>
            <a:r>
              <a:rPr lang="en-US" altLang="ja-JP" sz="3600" dirty="0"/>
              <a:t>: </a:t>
            </a:r>
            <a:r>
              <a:rPr lang="ja-JP" altLang="en-US" sz="3600" dirty="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090022" cy="5296829"/>
          </a:xfrm>
        </p:spPr>
        <p:txBody>
          <a:bodyPr>
            <a:normAutofit/>
          </a:bodyPr>
          <a:lstStyle/>
          <a:p>
            <a:pPr marL="0" indent="0">
              <a:spcBef>
                <a:spcPts val="600"/>
              </a:spcBef>
              <a:buNone/>
            </a:pPr>
            <a:r>
              <a:rPr lang="ja-JP" altLang="en-US" sz="6000" b="1" dirty="0"/>
              <a:t>グラフカット法</a:t>
            </a:r>
            <a:endParaRPr lang="en-US" altLang="ja-JP" sz="6000" b="1" dirty="0"/>
          </a:p>
          <a:p>
            <a:pPr marL="0" indent="0">
              <a:spcBef>
                <a:spcPts val="600"/>
              </a:spcBef>
              <a:buNone/>
            </a:pPr>
            <a:r>
              <a:rPr lang="en-US" altLang="ja-JP" sz="6000" b="1" dirty="0"/>
              <a:t>Graph Cut</a:t>
            </a: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グラフカット領域分割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各辺には容量を超えない範囲でフローが流れる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について，流入するフローと流出するフローは等しい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ネットワークに流せる最大の総流量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カット容量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に分割する</a:t>
            </a:r>
            <a:endParaRPr lang="en-US" altLang="ja-JP" sz="2400" dirty="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の間をつなぐ辺の集合</a:t>
            </a:r>
            <a:endParaRPr lang="en-US" altLang="ja-JP" sz="2400" dirty="0"/>
          </a:p>
          <a:p>
            <a:pPr marL="0" indent="0">
              <a:spcBef>
                <a:spcPts val="0"/>
              </a:spcBef>
              <a:buNone/>
            </a:pPr>
            <a:endParaRPr lang="en-US" altLang="ja-JP" sz="2400" dirty="0"/>
          </a:p>
          <a:p>
            <a:pPr marL="0" lvl="0" indent="0">
              <a:lnSpc>
                <a:spcPct val="100000"/>
              </a:lnSpc>
              <a:spcBef>
                <a:spcPts val="0"/>
              </a:spcBef>
              <a:buNone/>
            </a:pPr>
            <a:r>
              <a:rPr lang="ja-JP" altLang="en-US" sz="2400" b="1" dirty="0">
                <a:solidFill>
                  <a:prstClr val="black"/>
                </a:solidFill>
              </a:rPr>
              <a:t>カットの容量</a:t>
            </a:r>
            <a:r>
              <a:rPr lang="en-US" altLang="ja-JP" sz="2400" b="1" dirty="0">
                <a:solidFill>
                  <a:prstClr val="black"/>
                </a:solidFill>
              </a:rPr>
              <a:t>:</a:t>
            </a: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endParaRPr lang="en-US" altLang="ja-JP" sz="2400" dirty="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a:t>準備 </a:t>
            </a:r>
            <a:r>
              <a:rPr lang="en-US" altLang="ja-JP" sz="3600" dirty="0"/>
              <a:t>: </a:t>
            </a:r>
            <a:r>
              <a:rPr lang="ja-JP" altLang="en-US" sz="3600" dirty="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最大フロー最小カットの定理</a:t>
            </a:r>
            <a:endParaRPr lang="en-US" altLang="ja-JP" dirty="0"/>
          </a:p>
          <a:p>
            <a:pPr marL="0" indent="0">
              <a:buNone/>
            </a:pPr>
            <a:r>
              <a:rPr lang="ja-JP" altLang="ja-JP" sz="2400" dirty="0"/>
              <a:t>任意のフローネットワーク</a:t>
            </a:r>
            <a:r>
              <a:rPr lang="ja-JP" altLang="en-US" sz="2400" dirty="0"/>
              <a:t>において、</a:t>
            </a:r>
            <a:r>
              <a:rPr lang="ja-JP" altLang="ja-JP" sz="2400" dirty="0"/>
              <a:t>その</a:t>
            </a:r>
            <a:r>
              <a:rPr lang="ja-JP" altLang="ja-JP" sz="2400" b="1" dirty="0"/>
              <a:t>最大フローと最小カットは等しい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最大フロー・最小カットの探索には様々なアルゴリズムが存在し、比較的高速に“解ける”ことを知っておいてください</a:t>
            </a: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a:t>G</a:t>
            </a:r>
            <a:r>
              <a:rPr lang="en-US" altLang="ja-JP" sz="2000" b="1" i="1" baseline="30000" dirty="0"/>
              <a:t>f</a:t>
            </a:r>
            <a:r>
              <a:rPr lang="ja-JP" altLang="en-US" sz="2000" i="1" dirty="0"/>
              <a:t>とは，フローネットワーク</a:t>
            </a:r>
            <a:r>
              <a:rPr lang="en-US" altLang="ja-JP" sz="2000" i="1" dirty="0"/>
              <a:t>G </a:t>
            </a:r>
            <a:r>
              <a:rPr lang="ja-JP" altLang="en-US" sz="2000" dirty="0"/>
              <a:t>にフローが流れているとき、フローの可変範囲を表すネットワークのこと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増加可能経路</a:t>
            </a:r>
            <a:r>
              <a:rPr lang="ja-JP" altLang="en-US" sz="2000" dirty="0"/>
              <a:t>とは，残余ネットワーク内の</a:t>
            </a:r>
            <a:r>
              <a:rPr lang="en-US" altLang="ja-JP" sz="2000" dirty="0"/>
              <a:t>s</a:t>
            </a:r>
            <a:r>
              <a:rPr lang="ja-JP" altLang="en-US" sz="2000" dirty="0"/>
              <a:t>→</a:t>
            </a:r>
            <a:r>
              <a:rPr lang="en-US" altLang="ja-JP" sz="2000" dirty="0"/>
              <a:t>t</a:t>
            </a:r>
            <a:r>
              <a:rPr lang="ja-JP" altLang="en-US" sz="2000" dirty="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が無くなるまで下を繰り返す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に沿ってフロー追加</a:t>
            </a:r>
            <a:endParaRPr lang="en-US" altLang="ja-JP" sz="2000" dirty="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の色が前景画素に似るほど小さくなるよう指定する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a:t>Low-level segmentation</a:t>
            </a:r>
          </a:p>
          <a:p>
            <a:pPr marL="0" indent="0">
              <a:spcBef>
                <a:spcPts val="600"/>
              </a:spcBef>
              <a:buFont typeface="Arial" panose="020B0604020202020204" pitchFamily="34" charset="0"/>
              <a:buNone/>
            </a:pPr>
            <a:r>
              <a:rPr lang="ja-JP" altLang="en-US" sz="2400">
                <a:solidFill>
                  <a:prstClr val="black"/>
                </a:solidFill>
              </a:rPr>
              <a:t>意味のある固まりを抽出</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画像を圧縮</a:t>
            </a:r>
            <a:endParaRPr lang="en-US" altLang="ja-JP" sz="2400">
              <a:solidFill>
                <a:prstClr val="black"/>
              </a:solidFill>
            </a:endParaRPr>
          </a:p>
          <a:p>
            <a:pPr marL="0" indent="0">
              <a:spcBef>
                <a:spcPts val="600"/>
              </a:spcBef>
              <a:buFont typeface="Arial" panose="020B0604020202020204" pitchFamily="34" charset="0"/>
              <a:buNone/>
            </a:pPr>
            <a:r>
              <a:rPr lang="ja-JP" altLang="en-US" sz="2400">
                <a:solidFill>
                  <a:prstClr val="black"/>
                </a:solidFill>
              </a:rPr>
              <a:t>処理の高速化 </a:t>
            </a:r>
            <a:endParaRPr lang="en-US" altLang="ja-JP" sz="2400">
              <a:solidFill>
                <a:prstClr val="black"/>
              </a:solidFill>
            </a:endParaRPr>
          </a:p>
          <a:p>
            <a:pPr marL="0" indent="0">
              <a:spcBef>
                <a:spcPts val="0"/>
              </a:spcBef>
              <a:buFont typeface="Arial" panose="020B0604020202020204" pitchFamily="34" charset="0"/>
              <a:buNone/>
            </a:pPr>
            <a:r>
              <a:rPr lang="en-US" altLang="ja-JP" sz="2400">
                <a:solidFill>
                  <a:prstClr val="black"/>
                </a:solidFill>
              </a:rPr>
              <a:t>(</a:t>
            </a:r>
            <a:r>
              <a:rPr lang="ja-JP" altLang="en-US" sz="2400">
                <a:solidFill>
                  <a:prstClr val="black"/>
                </a:solidFill>
              </a:rPr>
              <a:t>画素は直接処理するのに小さすぎる</a:t>
            </a:r>
            <a:r>
              <a:rPr lang="en-US" altLang="ja-JP" sz="240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a:t>グラフカット領域分割</a:t>
            </a:r>
            <a:r>
              <a:rPr lang="ja-JP" altLang="en-US" sz="3600" dirty="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隣り合う画素が似た特徴（色）を持つときは、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なるべく同じラベルをつける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定義は論文に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a:t>局所最小解が多い</a:t>
            </a:r>
            <a:endParaRPr lang="en-US" altLang="ja-JP" sz="2000" dirty="0"/>
          </a:p>
          <a:p>
            <a:r>
              <a:rPr lang="ja-JP" altLang="en-US" sz="2000" dirty="0">
                <a:sym typeface="Wingdings" pitchFamily="2" charset="2"/>
              </a:rPr>
              <a:t>全通り検索する↓？ さすがに組み合わせが多すぎ</a:t>
            </a:r>
            <a:r>
              <a:rPr lang="ja-JP" altLang="en-US" sz="2000" dirty="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が二状態をとる場合（二値化）に限る</a:t>
                </a:r>
                <a:endParaRPr lang="en-US" altLang="ja-JP" sz="1800" dirty="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r>
                  <a:rPr lang="ja-JP" altLang="en-US" sz="1800" dirty="0">
                    <a:solidFill>
                      <a:prstClr val="black"/>
                    </a:solidFill>
                    <a:sym typeface="Wingdings" pitchFamily="2" charset="2"/>
                  </a:rPr>
                  <a:t>グラフカット発見以前はやきなまし法（ランダムウォーク）で解いていた</a:t>
                </a:r>
                <a:endParaRPr lang="en-US" altLang="ja-JP" sz="1800" dirty="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a:sym typeface="Wingdings" pitchFamily="2" charset="2"/>
              </a:rPr>
              <a:t>画像からフローネットワークを構築</a:t>
            </a:r>
            <a:endParaRPr lang="en-US" altLang="ja-JP" sz="2000" b="1" dirty="0">
              <a:sym typeface="Wingdings" pitchFamily="2" charset="2"/>
            </a:endParaRPr>
          </a:p>
          <a:p>
            <a:pPr>
              <a:lnSpc>
                <a:spcPct val="100000"/>
              </a:lnSpc>
            </a:pPr>
            <a:r>
              <a:rPr lang="ja-JP" altLang="en-US" sz="2000" dirty="0">
                <a:sym typeface="Wingdings" pitchFamily="2" charset="2"/>
              </a:rPr>
              <a:t>頂点</a:t>
            </a:r>
            <a:r>
              <a:rPr lang="en-US" altLang="ja-JP" sz="2000" i="1" dirty="0">
                <a:sym typeface="Wingdings" pitchFamily="2" charset="2"/>
              </a:rPr>
              <a:t>V</a:t>
            </a:r>
            <a:r>
              <a:rPr lang="ja-JP" altLang="en-US" sz="2000" dirty="0">
                <a:sym typeface="Wingdings" pitchFamily="2" charset="2"/>
              </a:rPr>
              <a:t> </a:t>
            </a:r>
            <a:r>
              <a:rPr lang="en-US" altLang="ja-JP" sz="2000" dirty="0">
                <a:sym typeface="Wingdings" pitchFamily="2" charset="2"/>
              </a:rPr>
              <a:t>: </a:t>
            </a:r>
            <a:r>
              <a:rPr lang="ja-JP" altLang="en-US" sz="2000" dirty="0">
                <a:sym typeface="Wingdings" pitchFamily="2" charset="2"/>
              </a:rPr>
              <a:t>全画素</a:t>
            </a:r>
            <a:r>
              <a:rPr lang="en-US" altLang="ja-JP" sz="2000" dirty="0">
                <a:sym typeface="Wingdings" pitchFamily="2" charset="2"/>
              </a:rPr>
              <a:t>, </a:t>
            </a:r>
            <a:r>
              <a:rPr lang="ja-JP" altLang="en-US" sz="2000" dirty="0">
                <a:sym typeface="Wingdings" pitchFamily="2" charset="2"/>
              </a:rPr>
              <a:t> 始点 </a:t>
            </a:r>
            <a:r>
              <a:rPr lang="en-US" altLang="ja-JP" sz="2000" i="1" dirty="0">
                <a:sym typeface="Wingdings" pitchFamily="2" charset="2"/>
              </a:rPr>
              <a:t>s</a:t>
            </a:r>
            <a:r>
              <a:rPr lang="en-US" altLang="ja-JP" sz="2000" dirty="0">
                <a:sym typeface="Wingdings" pitchFamily="2" charset="2"/>
              </a:rPr>
              <a:t>, </a:t>
            </a:r>
            <a:r>
              <a:rPr lang="ja-JP" altLang="en-US" sz="2000" dirty="0">
                <a:sym typeface="Wingdings" pitchFamily="2" charset="2"/>
              </a:rPr>
              <a:t>終点 </a:t>
            </a:r>
            <a:r>
              <a:rPr lang="en-US" altLang="ja-JP" sz="2000" i="1" dirty="0">
                <a:sym typeface="Wingdings" pitchFamily="2" charset="2"/>
              </a:rPr>
              <a:t>t</a:t>
            </a:r>
          </a:p>
          <a:p>
            <a:pPr>
              <a:lnSpc>
                <a:spcPct val="100000"/>
              </a:lnSpc>
            </a:pPr>
            <a:r>
              <a:rPr lang="ja-JP" altLang="en-US" sz="2000" dirty="0">
                <a:sym typeface="Wingdings" pitchFamily="2" charset="2"/>
              </a:rPr>
              <a:t>辺 </a:t>
            </a:r>
            <a:r>
              <a:rPr lang="en-US" altLang="ja-JP" sz="2000" i="1" dirty="0">
                <a:sym typeface="Wingdings" pitchFamily="2" charset="2"/>
              </a:rPr>
              <a:t>E   </a:t>
            </a:r>
            <a:r>
              <a:rPr lang="en-US" altLang="ja-JP" sz="2000" dirty="0">
                <a:sym typeface="Wingdings" pitchFamily="2" charset="2"/>
              </a:rPr>
              <a:t>: </a:t>
            </a:r>
            <a:r>
              <a:rPr lang="ja-JP" altLang="en-US" sz="2000" dirty="0">
                <a:sym typeface="Wingdings" pitchFamily="2" charset="2"/>
              </a:rPr>
              <a:t>右図</a:t>
            </a:r>
            <a:r>
              <a:rPr lang="en-US" altLang="ja-JP" sz="2000" dirty="0">
                <a:sym typeface="Wingdings" pitchFamily="2" charset="2"/>
              </a:rPr>
              <a:t> </a:t>
            </a:r>
          </a:p>
          <a:p>
            <a:pPr lvl="5">
              <a:lnSpc>
                <a:spcPct val="100000"/>
              </a:lnSpc>
            </a:pPr>
            <a:endParaRPr lang="ja-JP" altLang="en-US" sz="1000" dirty="0">
              <a:sym typeface="Wingdings" pitchFamily="2" charset="2"/>
            </a:endParaRPr>
          </a:p>
          <a:p>
            <a:pPr marL="0" indent="0">
              <a:lnSpc>
                <a:spcPct val="100000"/>
              </a:lnSpc>
              <a:buFont typeface="Arial" panose="020B0604020202020204" pitchFamily="34" charset="0"/>
              <a:buNone/>
            </a:pPr>
            <a:r>
              <a:rPr lang="ja-JP" altLang="en-US" sz="2000" b="1" dirty="0">
                <a:sym typeface="Wingdings" pitchFamily="2" charset="2"/>
              </a:rPr>
              <a:t>フローネットワークをカットし</a:t>
            </a:r>
            <a:endParaRPr lang="en-US" altLang="ja-JP" sz="2000" b="1" dirty="0">
              <a:sym typeface="Wingdings" pitchFamily="2" charset="2"/>
            </a:endParaRPr>
          </a:p>
          <a:p>
            <a:pPr>
              <a:lnSpc>
                <a:spcPct val="100000"/>
              </a:lnSpc>
            </a:pPr>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pPr>
              <a:lnSpc>
                <a:spcPct val="100000"/>
              </a:lnSpc>
            </a:pPr>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lvl="5">
              <a:lnSpc>
                <a:spcPct val="100000"/>
              </a:lnSpc>
            </a:pPr>
            <a:endParaRPr lang="en-US" altLang="ja-JP" sz="1000" dirty="0">
              <a:sym typeface="Wingdings" pitchFamily="2" charset="2"/>
            </a:endParaRPr>
          </a:p>
          <a:p>
            <a:pPr marL="0" indent="0">
              <a:lnSpc>
                <a:spcPct val="100000"/>
              </a:lnSpc>
              <a:buFont typeface="Arial" panose="020B0604020202020204" pitchFamily="34" charset="0"/>
              <a:buNone/>
            </a:pPr>
            <a:r>
              <a:rPr lang="en-US" altLang="ja-JP" sz="2000" dirty="0">
                <a:sym typeface="Wingdings" panose="05000000000000000000" pitchFamily="2" charset="2"/>
              </a:rPr>
              <a:t> </a:t>
            </a:r>
            <a:r>
              <a:rPr lang="ja-JP" altLang="en-US" sz="2000" dirty="0">
                <a:sym typeface="Wingdings" pitchFamily="2" charset="2"/>
              </a:rPr>
              <a:t>カット容量 がコストに対応する</a:t>
            </a:r>
            <a:endParaRPr lang="en-US" altLang="ja-JP" sz="2000" dirty="0">
              <a:sym typeface="Wingdings" pitchFamily="2" charset="2"/>
            </a:endParaRPr>
          </a:p>
          <a:p>
            <a:pPr marL="0" indent="0">
              <a:lnSpc>
                <a:spcPct val="100000"/>
              </a:lnSpc>
              <a:buNone/>
            </a:pPr>
            <a:r>
              <a:rPr lang="en-US" altLang="ja-JP" sz="2000" dirty="0">
                <a:sym typeface="Wingdings" pitchFamily="2" charset="2"/>
              </a:rPr>
              <a:t></a:t>
            </a:r>
            <a:r>
              <a:rPr lang="ja-JP" altLang="en-US" sz="2000" dirty="0">
                <a:sym typeface="Wingdings" pitchFamily="2" charset="2"/>
              </a:rPr>
              <a:t>最小カットを求めればコスト最小化できる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a:t>グラフカットを用いた最適化</a:t>
            </a:r>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a:sym typeface="Wingdings" pitchFamily="2" charset="2"/>
              </a:rPr>
              <a:t>1) </a:t>
            </a:r>
            <a:r>
              <a:rPr lang="ja-JP" altLang="en-US" sz="2400" dirty="0">
                <a:sym typeface="Wingdings" pitchFamily="2" charset="2"/>
              </a:rPr>
              <a:t>画像からフローネットワークを構築</a:t>
            </a:r>
            <a:endParaRPr lang="en-US" altLang="ja-JP" sz="2400" dirty="0">
              <a:sym typeface="Wingdings" pitchFamily="2" charset="2"/>
            </a:endParaRPr>
          </a:p>
          <a:p>
            <a:r>
              <a:rPr lang="ja-JP" altLang="en-US" sz="2400" dirty="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a:sym typeface="Wingdings" pitchFamily="2" charset="2"/>
              </a:rPr>
              <a:t>: </a:t>
            </a:r>
            <a:r>
              <a:rPr lang="ja-JP" altLang="en-US" sz="2400" dirty="0">
                <a:sym typeface="Wingdings" pitchFamily="2" charset="2"/>
              </a:rPr>
              <a:t>図の通り</a:t>
            </a:r>
            <a:endParaRPr lang="en-US" altLang="ja-JP" sz="2400" dirty="0">
              <a:sym typeface="Wingdings" pitchFamily="2" charset="2"/>
            </a:endParaRPr>
          </a:p>
          <a:p>
            <a:r>
              <a:rPr lang="ja-JP" altLang="en-US" sz="2400" dirty="0">
                <a:sym typeface="Wingdings" pitchFamily="2" charset="2"/>
              </a:rPr>
              <a:t>辺の容量 </a:t>
            </a:r>
            <a:r>
              <a:rPr lang="en-US" altLang="ja-JP" sz="2400" dirty="0">
                <a:sym typeface="Wingdings" pitchFamily="2" charset="2"/>
              </a:rPr>
              <a:t>: </a:t>
            </a:r>
            <a:r>
              <a:rPr lang="ja-JP" altLang="en-US" sz="2400" dirty="0">
                <a:sym typeface="Wingdings" pitchFamily="2" charset="2"/>
              </a:rPr>
              <a:t>コスト関数を利用</a:t>
            </a:r>
            <a:r>
              <a:rPr lang="en-US" altLang="ja-JP" sz="2400" dirty="0">
                <a:sym typeface="Wingdings" pitchFamily="2" charset="2"/>
              </a:rPr>
              <a:t> </a:t>
            </a: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sym typeface="Wingdings" pitchFamily="2" charset="2"/>
              </a:rPr>
              <a:t>2) </a:t>
            </a:r>
            <a:r>
              <a:rPr lang="ja-JP" altLang="en-US" sz="2400" dirty="0">
                <a:sym typeface="Wingdings" pitchFamily="2" charset="2"/>
              </a:rPr>
              <a:t>ネットワークの最小カットを計算</a:t>
            </a:r>
            <a:endParaRPr lang="en-US" altLang="ja-JP" sz="2400" dirty="0">
              <a:sym typeface="Wingdings" pitchFamily="2" charset="2"/>
            </a:endParaRPr>
          </a:p>
          <a:p>
            <a:r>
              <a:rPr lang="en-US" altLang="ja-JP" sz="2000" i="1" dirty="0">
                <a:sym typeface="Wingdings" pitchFamily="2" charset="2"/>
              </a:rPr>
              <a:t>s </a:t>
            </a:r>
            <a:r>
              <a:rPr lang="ja-JP" altLang="en-US" sz="2000" dirty="0">
                <a:sym typeface="Wingdings" pitchFamily="2" charset="2"/>
              </a:rPr>
              <a:t>に連結する画素にラベル </a:t>
            </a:r>
            <a:r>
              <a:rPr lang="en-US" altLang="ja-JP" sz="2000" i="1" dirty="0">
                <a:sym typeface="Wingdings" pitchFamily="2" charset="2"/>
              </a:rPr>
              <a:t>fore </a:t>
            </a:r>
            <a:r>
              <a:rPr lang="ja-JP" altLang="en-US" sz="2000" dirty="0">
                <a:sym typeface="Wingdings" pitchFamily="2" charset="2"/>
              </a:rPr>
              <a:t>をつける</a:t>
            </a:r>
            <a:endParaRPr lang="en-US" altLang="ja-JP" sz="2000" dirty="0">
              <a:sym typeface="Wingdings" pitchFamily="2" charset="2"/>
            </a:endParaRPr>
          </a:p>
          <a:p>
            <a:r>
              <a:rPr lang="en-US" altLang="ja-JP" sz="2000" i="1" dirty="0">
                <a:sym typeface="Wingdings" pitchFamily="2" charset="2"/>
              </a:rPr>
              <a:t>t</a:t>
            </a:r>
            <a:r>
              <a:rPr lang="ja-JP" altLang="en-US" sz="2000" i="1" dirty="0">
                <a:sym typeface="Wingdings" pitchFamily="2" charset="2"/>
              </a:rPr>
              <a:t> </a:t>
            </a:r>
            <a:r>
              <a:rPr lang="ja-JP" altLang="en-US" sz="2000" dirty="0">
                <a:sym typeface="Wingdings" pitchFamily="2" charset="2"/>
              </a:rPr>
              <a:t>に連結する画素にラベル </a:t>
            </a:r>
            <a:r>
              <a:rPr lang="en-US" altLang="ja-JP" sz="2000" i="1" dirty="0">
                <a:sym typeface="Wingdings" pitchFamily="2" charset="2"/>
              </a:rPr>
              <a:t>back </a:t>
            </a:r>
            <a:r>
              <a:rPr lang="ja-JP" altLang="en-US" sz="2000" dirty="0">
                <a:sym typeface="Wingdings" pitchFamily="2" charset="2"/>
              </a:rPr>
              <a:t>をつける</a:t>
            </a:r>
            <a:endParaRPr lang="en-US" altLang="ja-JP" sz="2000" dirty="0">
              <a:sym typeface="Wingdings" pitchFamily="2" charset="2"/>
            </a:endParaRPr>
          </a:p>
          <a:p>
            <a:pPr marL="0" indent="0">
              <a:buNone/>
            </a:pPr>
            <a:endParaRPr lang="en-US" altLang="ja-JP" sz="2000" dirty="0">
              <a:sym typeface="Wingdings" pitchFamily="2" charset="2"/>
            </a:endParaRPr>
          </a:p>
          <a:p>
            <a:pPr marL="0" indent="0">
              <a:buNone/>
            </a:pPr>
            <a:r>
              <a:rPr lang="ja-JP" altLang="en-US" sz="2000" dirty="0">
                <a:sym typeface="Wingdings" pitchFamily="2" charset="2"/>
              </a:rPr>
              <a:t>カットされた辺の容量がコスト関数に対応</a:t>
            </a:r>
            <a:endParaRPr lang="en-US" altLang="ja-JP" sz="2000" dirty="0">
              <a:sym typeface="Wingdings" pitchFamily="2" charset="2"/>
            </a:endParaRPr>
          </a:p>
          <a:p>
            <a:pPr marL="0" indent="0">
              <a:buNone/>
            </a:pPr>
            <a:r>
              <a:rPr lang="en-US" altLang="ja-JP" sz="2000" dirty="0">
                <a:sym typeface="Wingdings" pitchFamily="2" charset="2"/>
              </a:rPr>
              <a:t> </a:t>
            </a:r>
            <a:r>
              <a:rPr lang="ja-JP" altLang="en-US" sz="2000" dirty="0">
                <a:sym typeface="Wingdings" panose="05000000000000000000" pitchFamily="2" charset="2"/>
              </a:rPr>
              <a:t>最小カット容量がコスト関数に対応する</a:t>
            </a:r>
            <a:endParaRPr lang="en-US" altLang="ja-JP" sz="2000" dirty="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a:t>グラフカット領域分割</a:t>
            </a:r>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と相性がよい</a:t>
            </a:r>
            <a:endParaRPr lang="en-US" altLang="ja-JP" sz="2400" dirty="0"/>
          </a:p>
        </p:txBody>
      </p:sp>
      <p:grpSp>
        <p:nvGrpSpPr>
          <p:cNvPr id="6" name="グループ化 5"/>
          <p:cNvGrpSpPr/>
          <p:nvPr/>
        </p:nvGrpSpPr>
        <p:grpSpPr>
          <a:xfrm>
            <a:off x="2138924" y="3200370"/>
            <a:ext cx="2075191" cy="3653306"/>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3086300" y="464589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2623149" y="482135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3597691" y="44441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2450048" y="436646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2693950" y="4673114"/>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2924592" y="474506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2999452" y="4137343"/>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3179497" y="382664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2897749" y="4865366"/>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3050586" y="3207868"/>
            <a:ext cx="929742"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165158" y="3462749"/>
            <a:ext cx="923330" cy="27699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301870" y="5096855"/>
            <a:ext cx="2062518" cy="176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98808" y="3204692"/>
            <a:ext cx="2065580" cy="1756652"/>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5184131" y="4865365"/>
            <a:ext cx="294934"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4920038" y="4233062"/>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5297728" y="433655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5126517" y="407111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5350550" y="393699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5763744" y="344105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5692944" y="4019038"/>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5279749" y="45011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4789117" y="4740329"/>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5055717" y="459601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5608792" y="4510371"/>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6146470" y="4507986"/>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2626823" y="3739748"/>
            <a:ext cx="382997" cy="4072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3239929" y="3484867"/>
            <a:ext cx="275528" cy="35147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a:t>欠点</a:t>
            </a:r>
            <a:endParaRPr lang="en-US" altLang="ja-JP" b="1" dirty="0"/>
          </a:p>
          <a:p>
            <a:pPr marL="0" indent="0">
              <a:buFont typeface="Arial" panose="020B0604020202020204" pitchFamily="34" charset="0"/>
              <a:buNone/>
            </a:pPr>
            <a:r>
              <a:rPr lang="ja-JP" altLang="en-US" sz="2400" dirty="0"/>
              <a:t>境界が不明瞭な領域には利用し難い</a:t>
            </a:r>
            <a:endParaRPr lang="en-US" altLang="ja-JP" sz="2400" dirty="0"/>
          </a:p>
          <a:p>
            <a:pPr marL="0" indent="0">
              <a:buFont typeface="Arial" panose="020B0604020202020204" pitchFamily="34" charset="0"/>
              <a:buNone/>
            </a:pPr>
            <a:r>
              <a:rPr lang="ja-JP" altLang="en-US" sz="2400" dirty="0"/>
              <a:t>血管・筋膜等、細い・薄い形状には不向き</a:t>
            </a: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pic>
        <p:nvPicPr>
          <p:cNvPr id="59" name="図 58">
            <a:extLst>
              <a:ext uri="{FF2B5EF4-FFF2-40B4-BE49-F238E27FC236}">
                <a16:creationId xmlns:a16="http://schemas.microsoft.com/office/drawing/2014/main" id="{C78906F8-6B3A-4454-871D-6A4A1F11158C}"/>
              </a:ext>
            </a:extLst>
          </p:cNvPr>
          <p:cNvPicPr>
            <a:picLocks noChangeAspect="1"/>
          </p:cNvPicPr>
          <p:nvPr/>
        </p:nvPicPr>
        <p:blipFill rotWithShape="1">
          <a:blip r:embed="rId10"/>
          <a:srcRect l="20658" t="13671" r="53688" b="3693"/>
          <a:stretch/>
        </p:blipFill>
        <p:spPr>
          <a:xfrm>
            <a:off x="8973334" y="3507283"/>
            <a:ext cx="1739978" cy="2855648"/>
          </a:xfrm>
          <a:prstGeom prst="rect">
            <a:avLst/>
          </a:prstGeom>
        </p:spPr>
      </p:pic>
      <p:pic>
        <p:nvPicPr>
          <p:cNvPr id="61" name="図 60">
            <a:extLst>
              <a:ext uri="{FF2B5EF4-FFF2-40B4-BE49-F238E27FC236}">
                <a16:creationId xmlns:a16="http://schemas.microsoft.com/office/drawing/2014/main" id="{A935E7B3-AA5C-4F29-AB05-8E2FC7612E0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68863" y="3625644"/>
            <a:ext cx="1425182" cy="2618925"/>
          </a:xfrm>
          <a:prstGeom prst="rect">
            <a:avLst/>
          </a:prstGeom>
        </p:spPr>
      </p:pic>
      <p:sp>
        <p:nvSpPr>
          <p:cNvPr id="62" name="右矢印 19">
            <a:extLst>
              <a:ext uri="{FF2B5EF4-FFF2-40B4-BE49-F238E27FC236}">
                <a16:creationId xmlns:a16="http://schemas.microsoft.com/office/drawing/2014/main" id="{6B9E7373-60E1-447F-A773-102EEA66B129}"/>
              </a:ext>
            </a:extLst>
          </p:cNvPr>
          <p:cNvSpPr/>
          <p:nvPr/>
        </p:nvSpPr>
        <p:spPr>
          <a:xfrm>
            <a:off x="8747496" y="4806555"/>
            <a:ext cx="568969" cy="339361"/>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円/楕円 21">
            <a:extLst>
              <a:ext uri="{FF2B5EF4-FFF2-40B4-BE49-F238E27FC236}">
                <a16:creationId xmlns:a16="http://schemas.microsoft.com/office/drawing/2014/main" id="{A9CAF78D-3E0F-497F-B0F7-100448619A40}"/>
              </a:ext>
            </a:extLst>
          </p:cNvPr>
          <p:cNvSpPr/>
          <p:nvPr/>
        </p:nvSpPr>
        <p:spPr>
          <a:xfrm>
            <a:off x="8110654" y="5687440"/>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25">
            <a:extLst>
              <a:ext uri="{FF2B5EF4-FFF2-40B4-BE49-F238E27FC236}">
                <a16:creationId xmlns:a16="http://schemas.microsoft.com/office/drawing/2014/main" id="{8CA4EB1E-FAE8-4AA8-9249-84291CAED08C}"/>
              </a:ext>
            </a:extLst>
          </p:cNvPr>
          <p:cNvSpPr/>
          <p:nvPr/>
        </p:nvSpPr>
        <p:spPr>
          <a:xfrm>
            <a:off x="8263282" y="4366460"/>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円/楕円 25">
            <a:extLst>
              <a:ext uri="{FF2B5EF4-FFF2-40B4-BE49-F238E27FC236}">
                <a16:creationId xmlns:a16="http://schemas.microsoft.com/office/drawing/2014/main" id="{D4EC47B7-D122-48C8-8E00-A17CF48C742F}"/>
              </a:ext>
            </a:extLst>
          </p:cNvPr>
          <p:cNvSpPr/>
          <p:nvPr/>
        </p:nvSpPr>
        <p:spPr>
          <a:xfrm>
            <a:off x="8146054" y="5262452"/>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円/楕円 21">
            <a:extLst>
              <a:ext uri="{FF2B5EF4-FFF2-40B4-BE49-F238E27FC236}">
                <a16:creationId xmlns:a16="http://schemas.microsoft.com/office/drawing/2014/main" id="{32DD7FF4-A36B-4E21-89CF-CB50F5F81C42}"/>
              </a:ext>
            </a:extLst>
          </p:cNvPr>
          <p:cNvSpPr/>
          <p:nvPr/>
        </p:nvSpPr>
        <p:spPr>
          <a:xfrm>
            <a:off x="8253826" y="554456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円/楕円 21">
            <a:extLst>
              <a:ext uri="{FF2B5EF4-FFF2-40B4-BE49-F238E27FC236}">
                <a16:creationId xmlns:a16="http://schemas.microsoft.com/office/drawing/2014/main" id="{F84A25B9-232E-4C2B-96FC-590214C09A94}"/>
              </a:ext>
            </a:extLst>
          </p:cNvPr>
          <p:cNvSpPr/>
          <p:nvPr/>
        </p:nvSpPr>
        <p:spPr>
          <a:xfrm>
            <a:off x="8331972" y="5424587"/>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円/楕円 21">
            <a:extLst>
              <a:ext uri="{FF2B5EF4-FFF2-40B4-BE49-F238E27FC236}">
                <a16:creationId xmlns:a16="http://schemas.microsoft.com/office/drawing/2014/main" id="{D4381E10-0C62-454A-912C-34EE5F7D8CE2}"/>
              </a:ext>
            </a:extLst>
          </p:cNvPr>
          <p:cNvSpPr/>
          <p:nvPr/>
        </p:nvSpPr>
        <p:spPr>
          <a:xfrm>
            <a:off x="8183026" y="4644045"/>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円/楕円 21">
            <a:extLst>
              <a:ext uri="{FF2B5EF4-FFF2-40B4-BE49-F238E27FC236}">
                <a16:creationId xmlns:a16="http://schemas.microsoft.com/office/drawing/2014/main" id="{3953C6CE-94FA-47BE-9160-A8551E15229E}"/>
              </a:ext>
            </a:extLst>
          </p:cNvPr>
          <p:cNvSpPr/>
          <p:nvPr/>
        </p:nvSpPr>
        <p:spPr>
          <a:xfrm>
            <a:off x="8331972" y="4677158"/>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円/楕円 25">
            <a:extLst>
              <a:ext uri="{FF2B5EF4-FFF2-40B4-BE49-F238E27FC236}">
                <a16:creationId xmlns:a16="http://schemas.microsoft.com/office/drawing/2014/main" id="{EC73D410-739B-49BC-AE3F-F9F2640F7BED}"/>
              </a:ext>
            </a:extLst>
          </p:cNvPr>
          <p:cNvSpPr/>
          <p:nvPr/>
        </p:nvSpPr>
        <p:spPr>
          <a:xfrm>
            <a:off x="8655562" y="5302377"/>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円/楕円 21">
            <a:extLst>
              <a:ext uri="{FF2B5EF4-FFF2-40B4-BE49-F238E27FC236}">
                <a16:creationId xmlns:a16="http://schemas.microsoft.com/office/drawing/2014/main" id="{59FC833F-910B-4413-9238-085A7084D868}"/>
              </a:ext>
            </a:extLst>
          </p:cNvPr>
          <p:cNvSpPr/>
          <p:nvPr/>
        </p:nvSpPr>
        <p:spPr>
          <a:xfrm>
            <a:off x="8413572" y="5196226"/>
            <a:ext cx="70800" cy="66226"/>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円/楕円 25">
            <a:extLst>
              <a:ext uri="{FF2B5EF4-FFF2-40B4-BE49-F238E27FC236}">
                <a16:creationId xmlns:a16="http://schemas.microsoft.com/office/drawing/2014/main" id="{C444C2C1-B3E8-4519-ABEA-36B3727C84EE}"/>
              </a:ext>
            </a:extLst>
          </p:cNvPr>
          <p:cNvSpPr/>
          <p:nvPr/>
        </p:nvSpPr>
        <p:spPr>
          <a:xfrm>
            <a:off x="8712096" y="3880675"/>
            <a:ext cx="70800" cy="66226"/>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4" name="Picture 3" descr="C:\Users\takashi\Desktop\jellyfish.bmp">
            <a:extLst>
              <a:ext uri="{FF2B5EF4-FFF2-40B4-BE49-F238E27FC236}">
                <a16:creationId xmlns:a16="http://schemas.microsoft.com/office/drawing/2014/main" id="{77FD29E0-AF08-4458-960E-5288B3E638FF}"/>
              </a:ext>
            </a:extLst>
          </p:cNvPr>
          <p:cNvPicPr>
            <a:picLocks noChangeAspect="1" noChangeArrowheads="1"/>
          </p:cNvPicPr>
          <p:nvPr/>
        </p:nvPicPr>
        <p:blipFill>
          <a:blip r:embed="rId12" cstate="print">
            <a:extLst>
              <a:ext uri="{BEBA8EAE-BF5A-486C-A8C5-ECC9F3942E4B}">
                <a14:imgProps xmlns:a14="http://schemas.microsoft.com/office/drawing/2010/main">
                  <a14:imgLayer r:embed="rId5">
                    <a14:imgEffect>
                      <a14:backgroundRemoval t="30000" b="96000" l="9685" r="84746"/>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106584" y="-1959592"/>
            <a:ext cx="3319989" cy="281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09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グラフカット領域分割</a:t>
            </a:r>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陰関数曲面再構成法</a:t>
            </a:r>
            <a:endParaRPr lang="en-US" altLang="ja-JP" sz="4000"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形状モデリングのための曲面再構成法を転用</a:t>
            </a:r>
            <a:endParaRPr lang="en-US" altLang="ja-JP" dirty="0"/>
          </a:p>
          <a:p>
            <a:pPr>
              <a:spcBef>
                <a:spcPts val="600"/>
              </a:spcBef>
            </a:pPr>
            <a:r>
              <a:rPr lang="ja-JP" altLang="en-US" b="1" dirty="0">
                <a:solidFill>
                  <a:srgbClr val="FF0000"/>
                </a:solidFill>
              </a:rPr>
              <a:t>輪郭線制約から三次元境界曲面を生成</a:t>
            </a:r>
            <a:r>
              <a:rPr lang="ja-JP" altLang="en-US" dirty="0"/>
              <a:t>する</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a:t>平面に乗った複数の閉曲線 </a:t>
            </a:r>
            <a:endParaRPr lang="en-US" altLang="ja-JP" sz="2000" dirty="0"/>
          </a:p>
          <a:p>
            <a:pPr marL="0" indent="0">
              <a:buNone/>
            </a:pPr>
            <a:r>
              <a:rPr kumimoji="1" lang="ja-JP" altLang="en-US" sz="2000" dirty="0"/>
              <a:t>出力 </a:t>
            </a:r>
            <a:r>
              <a:rPr kumimoji="1" lang="en-US" altLang="ja-JP" sz="2000" dirty="0"/>
              <a:t>: </a:t>
            </a:r>
            <a:r>
              <a:rPr lang="ja-JP" altLang="en-US" sz="2000" dirty="0"/>
              <a:t>閉曲線を通り，かつ，滑らかな形状を持つメッシュ（境界面）</a:t>
            </a:r>
            <a:endParaRPr lang="en-US" altLang="ja-JP" sz="2000" dirty="0"/>
          </a:p>
          <a:p>
            <a:pPr marL="0" indent="0">
              <a:buNone/>
            </a:pPr>
            <a:r>
              <a:rPr kumimoji="1" lang="ja-JP" altLang="en-US" sz="2000" dirty="0"/>
              <a:t>手法 </a:t>
            </a:r>
            <a:r>
              <a:rPr kumimoji="1" lang="en-US" altLang="ja-JP" sz="2000" dirty="0"/>
              <a:t>: </a:t>
            </a:r>
            <a:r>
              <a:rPr kumimoji="1" lang="en-US" altLang="ja-JP" sz="2000" dirty="0" err="1"/>
              <a:t>i</a:t>
            </a:r>
            <a:r>
              <a:rPr kumimoji="1" lang="en-US" altLang="ja-JP" sz="2000" dirty="0"/>
              <a:t>) </a:t>
            </a:r>
            <a:r>
              <a:rPr kumimoji="1" lang="ja-JP" altLang="en-US" sz="2000" dirty="0"/>
              <a:t>制約平面の各ペアに対して中立面生成</a:t>
            </a:r>
            <a:endParaRPr kumimoji="1" lang="en-US" altLang="ja-JP" sz="2000" dirty="0"/>
          </a:p>
          <a:p>
            <a:pPr marL="0" indent="0">
              <a:buNone/>
            </a:pPr>
            <a:r>
              <a:rPr lang="en-US" altLang="ja-JP" sz="2000" dirty="0"/>
              <a:t>         ii) </a:t>
            </a:r>
            <a:r>
              <a:rPr lang="ja-JP" altLang="en-US" sz="2000" dirty="0"/>
              <a:t>閉曲線の作る領域を中立面に射影することで三次元空間を分割し初期メッシュ生成</a:t>
            </a:r>
            <a:endParaRPr lang="en-US" altLang="ja-JP" sz="2000" dirty="0"/>
          </a:p>
          <a:p>
            <a:pPr marL="0" indent="0">
              <a:buNone/>
            </a:pPr>
            <a:r>
              <a:rPr lang="en-US" altLang="ja-JP" sz="2000" dirty="0"/>
              <a:t> </a:t>
            </a:r>
            <a:r>
              <a:rPr lang="ja-JP" altLang="en-US" sz="2000" dirty="0"/>
              <a:t>　　  </a:t>
            </a:r>
            <a:r>
              <a:rPr lang="en-US" altLang="ja-JP" sz="2000" dirty="0"/>
              <a:t>iii) </a:t>
            </a:r>
            <a:r>
              <a:rPr lang="ja-JP" altLang="en-US" sz="2000" dirty="0"/>
              <a:t>初期メッシュを平滑化する</a:t>
            </a:r>
            <a:endParaRPr lang="en-US" altLang="ja-JP" sz="2000" dirty="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C3494F0-67E5-4786-B3BB-4E2A7B93415B}"/>
              </a:ext>
            </a:extLst>
          </p:cNvPr>
          <p:cNvPicPr>
            <a:picLocks noChangeAspect="1"/>
          </p:cNvPicPr>
          <p:nvPr/>
        </p:nvPicPr>
        <p:blipFill>
          <a:blip r:embed="rId3"/>
          <a:stretch>
            <a:fillRect/>
          </a:stretch>
        </p:blipFill>
        <p:spPr>
          <a:xfrm>
            <a:off x="8650204" y="1658286"/>
            <a:ext cx="1796733" cy="2192863"/>
          </a:xfrm>
          <a:prstGeom prst="rect">
            <a:avLst/>
          </a:prstGeom>
          <a:ln>
            <a:solidFill>
              <a:schemeClr val="tx1"/>
            </a:solidFill>
          </a:ln>
        </p:spPr>
      </p:pic>
      <p:pic>
        <p:nvPicPr>
          <p:cNvPr id="27" name="図 26">
            <a:extLst>
              <a:ext uri="{FF2B5EF4-FFF2-40B4-BE49-F238E27FC236}">
                <a16:creationId xmlns:a16="http://schemas.microsoft.com/office/drawing/2014/main" id="{F7148E8D-6F00-4B20-AB6A-F5BD94E0FFA6}"/>
              </a:ext>
            </a:extLst>
          </p:cNvPr>
          <p:cNvPicPr>
            <a:picLocks noChangeAspect="1"/>
          </p:cNvPicPr>
          <p:nvPr/>
        </p:nvPicPr>
        <p:blipFill>
          <a:blip r:embed="rId4"/>
          <a:stretch>
            <a:fillRect/>
          </a:stretch>
        </p:blipFill>
        <p:spPr>
          <a:xfrm>
            <a:off x="6553262" y="1656595"/>
            <a:ext cx="1799504" cy="2196244"/>
          </a:xfrm>
          <a:prstGeom prst="rect">
            <a:avLst/>
          </a:prstGeom>
          <a:ln>
            <a:solidFill>
              <a:schemeClr val="tx1"/>
            </a:solidFill>
          </a:ln>
        </p:spPr>
      </p:pic>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9"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sp>
        <p:nvSpPr>
          <p:cNvPr id="21" name="右矢印 20"/>
          <p:cNvSpPr/>
          <p:nvPr/>
        </p:nvSpPr>
        <p:spPr>
          <a:xfrm>
            <a:off x="826907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pic>
        <p:nvPicPr>
          <p:cNvPr id="20" name="図 19">
            <a:extLst>
              <a:ext uri="{FF2B5EF4-FFF2-40B4-BE49-F238E27FC236}">
                <a16:creationId xmlns:a16="http://schemas.microsoft.com/office/drawing/2014/main" id="{6C2FBE16-C505-404B-86B6-F45C33DE72A3}"/>
              </a:ext>
            </a:extLst>
          </p:cNvPr>
          <p:cNvPicPr>
            <a:picLocks noChangeAspect="1"/>
          </p:cNvPicPr>
          <p:nvPr/>
        </p:nvPicPr>
        <p:blipFill>
          <a:blip r:embed="rId11"/>
          <a:stretch>
            <a:fillRect/>
          </a:stretch>
        </p:blipFill>
        <p:spPr>
          <a:xfrm>
            <a:off x="3296839" y="1656595"/>
            <a:ext cx="1799504" cy="2196244"/>
          </a:xfrm>
          <a:prstGeom prst="rect">
            <a:avLst/>
          </a:prstGeom>
          <a:ln>
            <a:solidFill>
              <a:schemeClr val="tx1"/>
            </a:solidFill>
          </a:ln>
        </p:spPr>
      </p:pic>
      <p:pic>
        <p:nvPicPr>
          <p:cNvPr id="23" name="図 22">
            <a:extLst>
              <a:ext uri="{FF2B5EF4-FFF2-40B4-BE49-F238E27FC236}">
                <a16:creationId xmlns:a16="http://schemas.microsoft.com/office/drawing/2014/main" id="{F05A4D2C-7B0B-4749-A316-49059D7991D6}"/>
              </a:ext>
            </a:extLst>
          </p:cNvPr>
          <p:cNvPicPr>
            <a:picLocks noChangeAspect="1"/>
          </p:cNvPicPr>
          <p:nvPr/>
        </p:nvPicPr>
        <p:blipFill>
          <a:blip r:embed="rId4"/>
          <a:stretch>
            <a:fillRect/>
          </a:stretch>
        </p:blipFill>
        <p:spPr>
          <a:xfrm>
            <a:off x="1199897" y="1656595"/>
            <a:ext cx="1799504" cy="2196244"/>
          </a:xfrm>
          <a:prstGeom prst="rect">
            <a:avLst/>
          </a:prstGeom>
          <a:ln>
            <a:solidFill>
              <a:schemeClr val="tx1"/>
            </a:solidFill>
          </a:ln>
        </p:spPr>
      </p:pic>
      <p:sp>
        <p:nvSpPr>
          <p:cNvPr id="10" name="右矢印 9"/>
          <p:cNvSpPr/>
          <p:nvPr/>
        </p:nvSpPr>
        <p:spPr>
          <a:xfrm>
            <a:off x="2925214" y="2548977"/>
            <a:ext cx="545345"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8672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a:solidFill>
                  <a:srgbClr val="C00000"/>
                </a:solidFill>
              </a:rPr>
              <a:t>d</a:t>
            </a:r>
            <a:r>
              <a:rPr lang="ja-JP" altLang="en-US" sz="3600" dirty="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曲面再構成法 </a:t>
            </a:r>
            <a:r>
              <a:rPr lang="en-US" altLang="ja-JP" sz="3600" dirty="0"/>
              <a:t>: </a:t>
            </a:r>
            <a:r>
              <a:rPr lang="ja-JP" altLang="en-US" sz="3600" dirty="0"/>
              <a:t>陰関数曲面再構成 </a:t>
            </a:r>
            <a:r>
              <a:rPr lang="en-US" altLang="ja-JP" sz="1800" dirty="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n</a:t>
            </a: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a:t>
            </a: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図の出典</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問題：画像のエッジを追従しない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空間への拡張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 </a:t>
            </a:r>
            <a:r>
              <a:rPr lang="en-US" altLang="ja-JP" sz="1800" dirty="0"/>
              <a:t>[Ijiri</a:t>
            </a:r>
            <a:r>
              <a:rPr lang="ja-JP" altLang="en-US" sz="1800" dirty="0"/>
              <a:t> </a:t>
            </a:r>
            <a:r>
              <a:rPr lang="en-US" altLang="ja-JP" sz="1800" dirty="0"/>
              <a:t>et</a:t>
            </a:r>
            <a:r>
              <a:rPr lang="ja-JP" altLang="en-US" sz="1800" dirty="0"/>
              <a:t> </a:t>
            </a:r>
            <a:r>
              <a:rPr lang="en-US" altLang="ja-JP" sz="1800" dirty="0"/>
              <a:t>al</a:t>
            </a:r>
            <a:r>
              <a:rPr lang="ja-JP" altLang="en-US" sz="1800" dirty="0"/>
              <a:t> </a:t>
            </a:r>
            <a:r>
              <a:rPr lang="en-US" altLang="ja-JP" sz="1800" dirty="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画素値を高さとみなすと画像は曲面をなす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ゼロ等値面を　　　　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 </a:t>
            </a:r>
            <a:r>
              <a:rPr lang="en-US" altLang="ja-JP" sz="3600" dirty="0"/>
              <a:t>: </a:t>
            </a:r>
            <a:r>
              <a:rPr lang="ja-JP" altLang="en-US" sz="3600" dirty="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lnSpcReduction="10000"/>
          </a:bodyPr>
          <a:lstStyle/>
          <a:p>
            <a:pPr marL="0" indent="0">
              <a:buNone/>
            </a:pPr>
            <a:r>
              <a:rPr lang="ja-JP" altLang="en-US" sz="2400" dirty="0"/>
              <a:t>形状モデリングのための技術を</a:t>
            </a:r>
            <a:r>
              <a:rPr lang="en-US" altLang="ja-JP" sz="2400" dirty="0"/>
              <a:t>3</a:t>
            </a:r>
            <a:r>
              <a:rPr lang="ja-JP" altLang="en-US" sz="2400" dirty="0"/>
              <a:t>次元領域分割へ転用</a:t>
            </a:r>
            <a:endParaRPr lang="en-US" altLang="ja-JP" sz="2400" dirty="0"/>
          </a:p>
          <a:p>
            <a:pPr marL="0" indent="0">
              <a:buNone/>
            </a:pPr>
            <a:r>
              <a:rPr lang="ja-JP" altLang="en-US" sz="2400" dirty="0"/>
              <a:t>輪郭線制約から三次元境界曲面を生成する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輪郭線から滑らかなスカラー場を構築しそのゼロ等値面を出力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2008</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2011]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 </a:t>
            </a:r>
            <a:r>
              <a:rPr lang="ja-JP" altLang="en-US" sz="3600" dirty="0"/>
              <a:t>画像領域分割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 </a:t>
            </a:r>
            <a:r>
              <a:rPr lang="en-US" altLang="ja-JP" dirty="0"/>
              <a:t>(</a:t>
            </a:r>
            <a:r>
              <a:rPr lang="ja-JP" altLang="en-US" dirty="0"/>
              <a:t>後半へ</a:t>
            </a:r>
            <a:r>
              <a:rPr lang="en-US" altLang="ja-JP" dirty="0"/>
              <a:t>)</a:t>
            </a:r>
          </a:p>
          <a:p>
            <a:pPr>
              <a:spcBef>
                <a:spcPts val="600"/>
              </a:spcBef>
            </a:pPr>
            <a:r>
              <a:rPr lang="ja-JP" altLang="en-US" dirty="0"/>
              <a:t>識別器             </a:t>
            </a:r>
            <a:r>
              <a:rPr lang="en-US" altLang="ja-JP" dirty="0"/>
              <a:t>(</a:t>
            </a:r>
            <a:r>
              <a:rPr lang="ja-JP" altLang="en-US" dirty="0"/>
              <a:t>後半へ</a:t>
            </a:r>
            <a:r>
              <a:rPr lang="en-US" altLang="ja-JP" dirty="0"/>
              <a:t>)</a:t>
            </a:r>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曲面再構成法 　</a:t>
            </a:r>
            <a:r>
              <a:rPr lang="en-US" altLang="ja-JP" dirty="0"/>
              <a:t>(</a:t>
            </a:r>
            <a:r>
              <a:rPr lang="ja-JP" altLang="en-US" dirty="0"/>
              <a:t>割愛</a:t>
            </a:r>
            <a:r>
              <a:rPr lang="en-US" altLang="ja-JP" dirty="0"/>
              <a:t>)</a:t>
            </a:r>
          </a:p>
          <a:p>
            <a:pPr>
              <a:spcBef>
                <a:spcPts val="600"/>
              </a:spcBef>
            </a:pPr>
            <a:r>
              <a:rPr lang="ja-JP" altLang="en-US" dirty="0"/>
              <a:t>深層学習 </a:t>
            </a:r>
            <a:r>
              <a:rPr lang="en-US" altLang="ja-JP" dirty="0"/>
              <a:t>		</a:t>
            </a:r>
            <a:r>
              <a:rPr lang="ja-JP" altLang="en-US" dirty="0"/>
              <a:t> </a:t>
            </a:r>
            <a:r>
              <a:rPr lang="en-US" altLang="ja-JP" dirty="0"/>
              <a:t>(</a:t>
            </a:r>
            <a:r>
              <a:rPr lang="ja-JP" altLang="en-US" dirty="0"/>
              <a:t>割愛・概要のみ後半へ</a:t>
            </a:r>
            <a:r>
              <a:rPr lang="en-US" altLang="ja-JP" dirty="0"/>
              <a:t>)</a:t>
            </a: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635096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が得られる</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a:t>閾値法</a:t>
            </a:r>
            <a:r>
              <a:rPr lang="ja-JP" altLang="en-US" sz="2400" dirty="0"/>
              <a:t> </a:t>
            </a:r>
            <a:r>
              <a:rPr lang="en-US" altLang="ja-JP" sz="2400" dirty="0"/>
              <a:t>(Thresholding)				</a:t>
            </a:r>
            <a:r>
              <a:rPr lang="ja-JP" altLang="en-US" sz="2400" dirty="0"/>
              <a:t>　</a:t>
            </a:r>
            <a:r>
              <a:rPr lang="en-US" altLang="ja-JP" sz="2400" dirty="0"/>
              <a:t>: </a:t>
            </a:r>
            <a:r>
              <a:rPr lang="en-US" altLang="ja-JP" sz="2000" dirty="0"/>
              <a:t>Tthresholding.exe</a:t>
            </a:r>
            <a:endParaRPr lang="en-US" altLang="ja-JP" sz="2400" dirty="0"/>
          </a:p>
          <a:p>
            <a:r>
              <a:rPr lang="ja-JP" altLang="en-US" sz="2400" b="1" dirty="0"/>
              <a:t>領域成長法</a:t>
            </a:r>
            <a:r>
              <a:rPr lang="ja-JP" altLang="en-US" sz="2400" dirty="0"/>
              <a:t> </a:t>
            </a:r>
            <a:r>
              <a:rPr lang="en-US" altLang="ja-JP" sz="2400" dirty="0"/>
              <a:t>(Region Growing)			</a:t>
            </a:r>
            <a:r>
              <a:rPr lang="ja-JP" altLang="en-US" sz="2400" dirty="0"/>
              <a:t>　</a:t>
            </a:r>
            <a:r>
              <a:rPr lang="en-US" altLang="ja-JP" sz="2400" dirty="0"/>
              <a:t>: </a:t>
            </a:r>
            <a:r>
              <a:rPr lang="en-US" altLang="ja-JP" sz="2000" dirty="0"/>
              <a:t>TRegionGrowing.exe</a:t>
            </a:r>
            <a:r>
              <a:rPr lang="en-US" altLang="ja-JP" sz="2400" dirty="0"/>
              <a:t>	</a:t>
            </a:r>
          </a:p>
          <a:p>
            <a:r>
              <a:rPr lang="ja-JP" altLang="en-US" sz="2400" b="1" dirty="0"/>
              <a:t>クラスタリング</a:t>
            </a:r>
            <a:r>
              <a:rPr lang="ja-JP" altLang="en-US" sz="2400" dirty="0"/>
              <a:t> </a:t>
            </a:r>
            <a:r>
              <a:rPr lang="en-US" altLang="ja-JP" sz="2400" dirty="0"/>
              <a:t>(Clustering)			</a:t>
            </a:r>
            <a:r>
              <a:rPr lang="ja-JP" altLang="en-US" sz="2400" dirty="0"/>
              <a:t>　</a:t>
            </a:r>
            <a:r>
              <a:rPr lang="en-US" altLang="ja-JP" sz="2400" dirty="0"/>
              <a:t>: </a:t>
            </a:r>
            <a:r>
              <a:rPr lang="en-US" altLang="ja-JP" sz="2000" dirty="0"/>
              <a:t>TClustering.exe</a:t>
            </a:r>
            <a:endParaRPr lang="en-US" altLang="ja-JP" sz="2400" dirty="0"/>
          </a:p>
          <a:p>
            <a:r>
              <a:rPr lang="ja-JP" altLang="en-US" sz="2400" b="1" dirty="0"/>
              <a:t>クラス分類器</a:t>
            </a:r>
            <a:r>
              <a:rPr lang="ja-JP" altLang="en-US" sz="2400" dirty="0"/>
              <a:t> </a:t>
            </a:r>
            <a:r>
              <a:rPr lang="en-US" altLang="ja-JP" sz="2400" dirty="0"/>
              <a:t>(Classifier)			</a:t>
            </a:r>
            <a:r>
              <a:rPr lang="ja-JP" altLang="en-US" sz="2400" dirty="0"/>
              <a:t>　</a:t>
            </a:r>
            <a:r>
              <a:rPr lang="en-US" altLang="ja-JP" sz="2400" dirty="0"/>
              <a:t>:      ----</a:t>
            </a:r>
          </a:p>
          <a:p>
            <a:r>
              <a:rPr lang="ja-JP" altLang="en-US" sz="2400" b="1" dirty="0"/>
              <a:t>動的輪郭モデル</a:t>
            </a:r>
            <a:r>
              <a:rPr lang="en-US" altLang="ja-JP" sz="2400" dirty="0"/>
              <a:t>(Active Contours)		</a:t>
            </a:r>
            <a:r>
              <a:rPr lang="ja-JP" altLang="en-US" sz="2400" dirty="0"/>
              <a:t>　</a:t>
            </a:r>
            <a:r>
              <a:rPr lang="en-US" altLang="ja-JP" sz="2400" dirty="0"/>
              <a:t>: </a:t>
            </a:r>
            <a:r>
              <a:rPr lang="en-US" altLang="ja-JP" sz="2000" dirty="0"/>
              <a:t>TActiveContour.exe</a:t>
            </a:r>
            <a:endParaRPr lang="en-US" altLang="ja-JP" sz="2400" dirty="0"/>
          </a:p>
          <a:p>
            <a:r>
              <a:rPr lang="ja-JP" altLang="en-US" sz="2400" b="1" dirty="0"/>
              <a:t>グラフカット法</a:t>
            </a:r>
            <a:r>
              <a:rPr lang="ja-JP" altLang="en-US" sz="2400" dirty="0"/>
              <a:t> </a:t>
            </a:r>
            <a:r>
              <a:rPr lang="en-US" altLang="ja-JP" sz="2400" dirty="0"/>
              <a:t>(Graph Cut Segmentation)</a:t>
            </a:r>
            <a:r>
              <a:rPr lang="ja-JP" altLang="en-US" sz="2400" dirty="0"/>
              <a:t>　</a:t>
            </a:r>
            <a:r>
              <a:rPr lang="en-US" altLang="ja-JP" sz="2400" dirty="0"/>
              <a:t>: </a:t>
            </a:r>
            <a:r>
              <a:rPr lang="en-US" altLang="ja-JP" sz="2000" dirty="0"/>
              <a:t>TGraphCut.exe</a:t>
            </a:r>
            <a:endParaRPr lang="en-US" altLang="ja-JP" sz="2400" dirty="0"/>
          </a:p>
          <a:p>
            <a:r>
              <a:rPr lang="ja-JP" altLang="en-US" sz="2400" b="1" dirty="0"/>
              <a:t>曲面再構成法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t>※ </a:t>
            </a:r>
            <a:r>
              <a:rPr lang="ja-JP" altLang="en-US" sz="2000" dirty="0">
                <a:solidFill>
                  <a:srgbClr val="FF0000"/>
                </a:solidFill>
              </a:rPr>
              <a:t>上記の各手法が独自の研究分野を築くほど広がりを持つ</a:t>
            </a:r>
            <a:endParaRPr lang="en-US" altLang="ja-JP" sz="2000" dirty="0">
              <a:solidFill>
                <a:srgbClr val="FF0000"/>
              </a:solidFill>
            </a:endParaRPr>
          </a:p>
          <a:p>
            <a:pPr marL="0" indent="0">
              <a:buFont typeface="Arial" panose="020B0604020202020204" pitchFamily="34" charset="0"/>
              <a:buNone/>
            </a:pPr>
            <a:r>
              <a:rPr lang="ja-JP" altLang="en-US" sz="2000" dirty="0"/>
              <a:t>　　　 例</a:t>
            </a:r>
            <a:r>
              <a:rPr lang="en-US" altLang="ja-JP" sz="2000" dirty="0"/>
              <a:t>) Otsu et. al. 1975.</a:t>
            </a:r>
            <a:r>
              <a:rPr lang="ja-JP" altLang="en-US" sz="2000" dirty="0"/>
              <a:t> ヒストグラムを用いた閾値法 の引用数 </a:t>
            </a:r>
            <a:r>
              <a:rPr lang="en-US" altLang="ja-JP" sz="2000" dirty="0"/>
              <a:t>24103</a:t>
            </a:r>
          </a:p>
          <a:p>
            <a:pPr marL="0" indent="0">
              <a:buFont typeface="Arial" panose="020B0604020202020204" pitchFamily="34" charset="0"/>
              <a:buNone/>
            </a:pPr>
            <a:r>
              <a:rPr lang="ja-JP" altLang="en-US" sz="2000" dirty="0"/>
              <a:t>　　　 例</a:t>
            </a:r>
            <a:r>
              <a:rPr lang="en-US" altLang="ja-JP" sz="2000" dirty="0"/>
              <a:t>) </a:t>
            </a:r>
            <a:r>
              <a:rPr lang="en-US" altLang="ja-JP" sz="2000" dirty="0" err="1"/>
              <a:t>Kass</a:t>
            </a:r>
            <a:r>
              <a:rPr lang="en-US" altLang="ja-JP" sz="2000" dirty="0"/>
              <a:t> et. al. 1988.</a:t>
            </a:r>
            <a:r>
              <a:rPr lang="ja-JP" altLang="en-US" sz="2000" dirty="0"/>
              <a:t> </a:t>
            </a:r>
            <a:r>
              <a:rPr lang="en-US" altLang="ja-JP" sz="2000" dirty="0"/>
              <a:t>Active Contour</a:t>
            </a:r>
            <a:r>
              <a:rPr lang="ja-JP" altLang="en-US" sz="2000" dirty="0"/>
              <a:t>の最初の論文の引用数 </a:t>
            </a:r>
            <a:r>
              <a:rPr lang="en-US" altLang="ja-JP" sz="2000" dirty="0"/>
              <a:t>20320</a:t>
            </a:r>
          </a:p>
          <a:p>
            <a:pPr marL="0" indent="0">
              <a:buFont typeface="Arial" panose="020B0604020202020204" pitchFamily="34" charset="0"/>
              <a:buNone/>
            </a:pPr>
            <a:r>
              <a:rPr lang="ja-JP" altLang="en-US" sz="2000" dirty="0"/>
              <a:t>　　　 例</a:t>
            </a:r>
            <a:r>
              <a:rPr lang="en-US" altLang="ja-JP" sz="2000" dirty="0"/>
              <a:t>) </a:t>
            </a:r>
            <a:r>
              <a:rPr lang="en-US" altLang="ja-JP" sz="2000" dirty="0" err="1"/>
              <a:t>Boykov</a:t>
            </a:r>
            <a:r>
              <a:rPr lang="en-US" altLang="ja-JP" sz="2000" dirty="0"/>
              <a:t> et. al. 2001. Graph Cut</a:t>
            </a:r>
            <a:r>
              <a:rPr lang="ja-JP" altLang="en-US" sz="2000" dirty="0"/>
              <a:t>法の初期の論文の引用数 </a:t>
            </a:r>
            <a:r>
              <a:rPr lang="en-US" altLang="ja-JP" sz="2000" dirty="0"/>
              <a:t>3681</a:t>
            </a:r>
          </a:p>
          <a:p>
            <a:pPr marL="0" indent="0">
              <a:buFont typeface="Arial" panose="020B0604020202020204" pitchFamily="34" charset="0"/>
              <a:buNone/>
            </a:pPr>
            <a:r>
              <a:rPr lang="en-US" altLang="ja-JP" sz="2000" dirty="0"/>
              <a:t>                                                              ※ Google scholar (2017</a:t>
            </a:r>
            <a:r>
              <a:rPr lang="ja-JP" altLang="en-US" sz="2000" dirty="0"/>
              <a:t>年</a:t>
            </a:r>
            <a:r>
              <a:rPr lang="en-US" altLang="ja-JP" sz="2000" dirty="0"/>
              <a:t>2</a:t>
            </a:r>
            <a:r>
              <a:rPr lang="ja-JP" altLang="en-US" sz="2000" dirty="0"/>
              <a:t>月</a:t>
            </a:r>
            <a:r>
              <a:rPr lang="en-US" altLang="ja-JP" sz="2000" dirty="0"/>
              <a:t>14</a:t>
            </a:r>
            <a:r>
              <a:rPr lang="ja-JP" altLang="en-US" sz="2000" dirty="0"/>
              <a:t>日時点</a:t>
            </a:r>
            <a:r>
              <a:rPr lang="en-US" altLang="ja-JP" sz="2000" dirty="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cuts</a:t>
            </a:r>
            <a:r>
              <a:rPr lang="en-US" altLang="ja-JP" dirty="0"/>
              <a:t> 6784 (</a:t>
            </a:r>
            <a:r>
              <a:rPr lang="ja-JP" altLang="en-US" dirty="0"/>
              <a:t>こっちでも良いけども</a:t>
            </a:r>
            <a:r>
              <a:rPr lang="en-US" altLang="ja-JP" dirty="0"/>
              <a:t>)</a:t>
            </a:r>
            <a:endParaRPr lang="en-US" altLang="ja-JP" b="1" dirty="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4182</TotalTime>
  <Words>7536</Words>
  <Application>Microsoft Office PowerPoint</Application>
  <PresentationFormat>ワイド画面</PresentationFormat>
  <Paragraphs>1461</Paragraphs>
  <Slides>81</Slides>
  <Notes>22</Notes>
  <HiddenSlides>7</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81</vt:i4>
      </vt:variant>
    </vt:vector>
  </HeadingPairs>
  <TitlesOfParts>
    <vt:vector size="88" baseType="lpstr">
      <vt:lpstr>メイリオ</vt:lpstr>
      <vt:lpstr>Arial</vt:lpstr>
      <vt:lpstr>Calibri</vt:lpstr>
      <vt:lpstr>Cambria Math</vt:lpstr>
      <vt:lpstr>Times New Roman</vt:lpstr>
      <vt:lpstr>Wingdings</vt:lpstr>
      <vt:lpstr>Office テーマ</vt:lpstr>
      <vt:lpstr>ディジタルメディア処理2</vt:lpstr>
      <vt:lpstr>Contents</vt:lpstr>
      <vt:lpstr>Contents : 画像領域分割</vt:lpstr>
      <vt:lpstr>PowerPoint プレゼンテーション</vt:lpstr>
      <vt:lpstr>PowerPoint プレゼンテーション</vt:lpstr>
      <vt:lpstr>PowerPoint プレゼンテーション</vt:lpstr>
      <vt:lpstr>二値化と多値化</vt:lpstr>
      <vt:lpstr>Contents : 画像領域分割</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ig</cp:lastModifiedBy>
  <cp:revision>231</cp:revision>
  <cp:lastPrinted>2017-06-07T05:22:42Z</cp:lastPrinted>
  <dcterms:created xsi:type="dcterms:W3CDTF">2017-01-19T02:23:36Z</dcterms:created>
  <dcterms:modified xsi:type="dcterms:W3CDTF">2020-05-06T18:20:22Z</dcterms:modified>
</cp:coreProperties>
</file>